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 id="2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17BC6E-C40D-400B-84AC-BB8E4250F344}"/>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IN"/>
          </a:p>
        </p:txBody>
      </p:sp>
      <p:sp>
        <p:nvSpPr>
          <p:cNvPr id="3" name="字幕 2">
            <a:extLst>
              <a:ext uri="{FF2B5EF4-FFF2-40B4-BE49-F238E27FC236}">
                <a16:creationId xmlns:a16="http://schemas.microsoft.com/office/drawing/2014/main" id="{F2952E5D-ED23-42E8-99EF-3CF1E49DC2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IN"/>
          </a:p>
        </p:txBody>
      </p:sp>
      <p:sp>
        <p:nvSpPr>
          <p:cNvPr id="4" name="日付プレースホルダー 3">
            <a:extLst>
              <a:ext uri="{FF2B5EF4-FFF2-40B4-BE49-F238E27FC236}">
                <a16:creationId xmlns:a16="http://schemas.microsoft.com/office/drawing/2014/main" id="{B97344B8-2B42-4465-ABD3-E9ADBFB54CC8}"/>
              </a:ext>
            </a:extLst>
          </p:cNvPr>
          <p:cNvSpPr>
            <a:spLocks noGrp="1"/>
          </p:cNvSpPr>
          <p:nvPr>
            <p:ph type="dt" sz="half" idx="10"/>
          </p:nvPr>
        </p:nvSpPr>
        <p:spPr/>
        <p:txBody>
          <a:bodyPr/>
          <a:lstStyle/>
          <a:p>
            <a:fld id="{900A0E4D-4089-405F-A64E-9AA4509D5855}"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077FA3C5-419B-4B83-8DE5-F8094784F9E0}"/>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955C235E-B97E-4F05-9F1F-F38609BE8B65}"/>
              </a:ext>
            </a:extLst>
          </p:cNvPr>
          <p:cNvSpPr>
            <a:spLocks noGrp="1"/>
          </p:cNvSpPr>
          <p:nvPr>
            <p:ph type="sldNum" sz="quarter" idx="12"/>
          </p:nvPr>
        </p:nvSpPr>
        <p:spPr/>
        <p:txBody>
          <a:bodyPr/>
          <a:lstStyle/>
          <a:p>
            <a:fld id="{B329BADB-5629-4129-98F7-B4949A3FDE8B}" type="slidenum">
              <a:rPr lang="en-IN" smtClean="0"/>
              <a:t>‹#›</a:t>
            </a:fld>
            <a:endParaRPr lang="en-IN"/>
          </a:p>
        </p:txBody>
      </p:sp>
    </p:spTree>
    <p:extLst>
      <p:ext uri="{BB962C8B-B14F-4D97-AF65-F5344CB8AC3E}">
        <p14:creationId xmlns:p14="http://schemas.microsoft.com/office/powerpoint/2010/main" val="2971366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9C5C84-18A8-44D2-9793-75F5BBDF351C}"/>
              </a:ext>
            </a:extLst>
          </p:cNvPr>
          <p:cNvSpPr>
            <a:spLocks noGrp="1"/>
          </p:cNvSpPr>
          <p:nvPr>
            <p:ph type="title"/>
          </p:nvPr>
        </p:nvSpPr>
        <p:spPr/>
        <p:txBody>
          <a:bodyPr/>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A48BF057-452F-44CC-B7E9-4D212A6432E2}"/>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2FEA57A7-D9B5-4BB2-B75A-A4F0435BAEBB}"/>
              </a:ext>
            </a:extLst>
          </p:cNvPr>
          <p:cNvSpPr>
            <a:spLocks noGrp="1"/>
          </p:cNvSpPr>
          <p:nvPr>
            <p:ph type="dt" sz="half" idx="10"/>
          </p:nvPr>
        </p:nvSpPr>
        <p:spPr/>
        <p:txBody>
          <a:bodyPr/>
          <a:lstStyle/>
          <a:p>
            <a:fld id="{900A0E4D-4089-405F-A64E-9AA4509D5855}"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851126AC-8F4E-4BB5-AEB2-F73724987C4B}"/>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DA9FAE19-A7F2-49CD-8807-7DA97F0B9611}"/>
              </a:ext>
            </a:extLst>
          </p:cNvPr>
          <p:cNvSpPr>
            <a:spLocks noGrp="1"/>
          </p:cNvSpPr>
          <p:nvPr>
            <p:ph type="sldNum" sz="quarter" idx="12"/>
          </p:nvPr>
        </p:nvSpPr>
        <p:spPr/>
        <p:txBody>
          <a:bodyPr/>
          <a:lstStyle/>
          <a:p>
            <a:fld id="{B329BADB-5629-4129-98F7-B4949A3FDE8B}" type="slidenum">
              <a:rPr lang="en-IN" smtClean="0"/>
              <a:t>‹#›</a:t>
            </a:fld>
            <a:endParaRPr lang="en-IN"/>
          </a:p>
        </p:txBody>
      </p:sp>
    </p:spTree>
    <p:extLst>
      <p:ext uri="{BB962C8B-B14F-4D97-AF65-F5344CB8AC3E}">
        <p14:creationId xmlns:p14="http://schemas.microsoft.com/office/powerpoint/2010/main" val="420281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3BFCD2D-5B0E-41DB-BCF6-6D62306469AC}"/>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50BA8C9A-CF27-46EA-A2F1-B625D7961875}"/>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C6671D2C-C63C-40C0-8E69-6B991A366E3A}"/>
              </a:ext>
            </a:extLst>
          </p:cNvPr>
          <p:cNvSpPr>
            <a:spLocks noGrp="1"/>
          </p:cNvSpPr>
          <p:nvPr>
            <p:ph type="dt" sz="half" idx="10"/>
          </p:nvPr>
        </p:nvSpPr>
        <p:spPr/>
        <p:txBody>
          <a:bodyPr/>
          <a:lstStyle/>
          <a:p>
            <a:fld id="{900A0E4D-4089-405F-A64E-9AA4509D5855}"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A6AD92C1-9D44-4679-883D-14C0C97F14C9}"/>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02A49C00-A733-48EC-B4C1-D004F64EE4E7}"/>
              </a:ext>
            </a:extLst>
          </p:cNvPr>
          <p:cNvSpPr>
            <a:spLocks noGrp="1"/>
          </p:cNvSpPr>
          <p:nvPr>
            <p:ph type="sldNum" sz="quarter" idx="12"/>
          </p:nvPr>
        </p:nvSpPr>
        <p:spPr/>
        <p:txBody>
          <a:bodyPr/>
          <a:lstStyle/>
          <a:p>
            <a:fld id="{B329BADB-5629-4129-98F7-B4949A3FDE8B}" type="slidenum">
              <a:rPr lang="en-IN" smtClean="0"/>
              <a:t>‹#›</a:t>
            </a:fld>
            <a:endParaRPr lang="en-IN"/>
          </a:p>
        </p:txBody>
      </p:sp>
    </p:spTree>
    <p:extLst>
      <p:ext uri="{BB962C8B-B14F-4D97-AF65-F5344CB8AC3E}">
        <p14:creationId xmlns:p14="http://schemas.microsoft.com/office/powerpoint/2010/main" val="4028936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3055B0-53C2-4A30-97D8-030094C84F9A}"/>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2699B6F5-6D9F-438A-9F8B-424B440789C1}"/>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70496E05-98C6-4376-9526-5E2EAC4EE753}"/>
              </a:ext>
            </a:extLst>
          </p:cNvPr>
          <p:cNvSpPr>
            <a:spLocks noGrp="1"/>
          </p:cNvSpPr>
          <p:nvPr>
            <p:ph type="dt" sz="half" idx="10"/>
          </p:nvPr>
        </p:nvSpPr>
        <p:spPr/>
        <p:txBody>
          <a:bodyPr/>
          <a:lstStyle/>
          <a:p>
            <a:fld id="{900A0E4D-4089-405F-A64E-9AA4509D5855}"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C966801E-ED39-4A83-8B39-6F912DF1CB7F}"/>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2082050E-05DB-4BDD-A288-E7AFA3535F15}"/>
              </a:ext>
            </a:extLst>
          </p:cNvPr>
          <p:cNvSpPr>
            <a:spLocks noGrp="1"/>
          </p:cNvSpPr>
          <p:nvPr>
            <p:ph type="sldNum" sz="quarter" idx="12"/>
          </p:nvPr>
        </p:nvSpPr>
        <p:spPr/>
        <p:txBody>
          <a:bodyPr/>
          <a:lstStyle/>
          <a:p>
            <a:fld id="{B329BADB-5629-4129-98F7-B4949A3FDE8B}" type="slidenum">
              <a:rPr lang="en-IN" smtClean="0"/>
              <a:t>‹#›</a:t>
            </a:fld>
            <a:endParaRPr lang="en-IN"/>
          </a:p>
        </p:txBody>
      </p:sp>
    </p:spTree>
    <p:extLst>
      <p:ext uri="{BB962C8B-B14F-4D97-AF65-F5344CB8AC3E}">
        <p14:creationId xmlns:p14="http://schemas.microsoft.com/office/powerpoint/2010/main" val="2316929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20821D-388E-4788-B726-7F56127A64AA}"/>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0D7039F0-284D-441C-BB92-77370802B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25390DC7-4445-41A4-B732-B1618109E4ED}"/>
              </a:ext>
            </a:extLst>
          </p:cNvPr>
          <p:cNvSpPr>
            <a:spLocks noGrp="1"/>
          </p:cNvSpPr>
          <p:nvPr>
            <p:ph type="dt" sz="half" idx="10"/>
          </p:nvPr>
        </p:nvSpPr>
        <p:spPr/>
        <p:txBody>
          <a:bodyPr/>
          <a:lstStyle/>
          <a:p>
            <a:fld id="{900A0E4D-4089-405F-A64E-9AA4509D5855}"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947C005C-2A3E-4194-8F5E-A67016BCEDD3}"/>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2C2F7A17-7615-4BB0-A41C-2CF664271C6C}"/>
              </a:ext>
            </a:extLst>
          </p:cNvPr>
          <p:cNvSpPr>
            <a:spLocks noGrp="1"/>
          </p:cNvSpPr>
          <p:nvPr>
            <p:ph type="sldNum" sz="quarter" idx="12"/>
          </p:nvPr>
        </p:nvSpPr>
        <p:spPr/>
        <p:txBody>
          <a:bodyPr/>
          <a:lstStyle/>
          <a:p>
            <a:fld id="{B329BADB-5629-4129-98F7-B4949A3FDE8B}" type="slidenum">
              <a:rPr lang="en-IN" smtClean="0"/>
              <a:t>‹#›</a:t>
            </a:fld>
            <a:endParaRPr lang="en-IN"/>
          </a:p>
        </p:txBody>
      </p:sp>
    </p:spTree>
    <p:extLst>
      <p:ext uri="{BB962C8B-B14F-4D97-AF65-F5344CB8AC3E}">
        <p14:creationId xmlns:p14="http://schemas.microsoft.com/office/powerpoint/2010/main" val="1096504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50A4AF-573F-4168-A134-4FBC3B9EFE0E}"/>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049DE550-7E4F-4AA5-8AE7-561650380B82}"/>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コンテンツ プレースホルダー 3">
            <a:extLst>
              <a:ext uri="{FF2B5EF4-FFF2-40B4-BE49-F238E27FC236}">
                <a16:creationId xmlns:a16="http://schemas.microsoft.com/office/drawing/2014/main" id="{2E7A7A34-C0FE-4A61-8780-7D368418843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日付プレースホルダー 4">
            <a:extLst>
              <a:ext uri="{FF2B5EF4-FFF2-40B4-BE49-F238E27FC236}">
                <a16:creationId xmlns:a16="http://schemas.microsoft.com/office/drawing/2014/main" id="{FECA01A0-C713-456D-A2BB-CCAB57CBB40D}"/>
              </a:ext>
            </a:extLst>
          </p:cNvPr>
          <p:cNvSpPr>
            <a:spLocks noGrp="1"/>
          </p:cNvSpPr>
          <p:nvPr>
            <p:ph type="dt" sz="half" idx="10"/>
          </p:nvPr>
        </p:nvSpPr>
        <p:spPr/>
        <p:txBody>
          <a:bodyPr/>
          <a:lstStyle/>
          <a:p>
            <a:fld id="{900A0E4D-4089-405F-A64E-9AA4509D5855}" type="datetimeFigureOut">
              <a:rPr lang="en-IN" smtClean="0"/>
              <a:t>13-03-2024</a:t>
            </a:fld>
            <a:endParaRPr lang="en-IN"/>
          </a:p>
        </p:txBody>
      </p:sp>
      <p:sp>
        <p:nvSpPr>
          <p:cNvPr id="6" name="フッター プレースホルダー 5">
            <a:extLst>
              <a:ext uri="{FF2B5EF4-FFF2-40B4-BE49-F238E27FC236}">
                <a16:creationId xmlns:a16="http://schemas.microsoft.com/office/drawing/2014/main" id="{0790D781-0A66-408D-8191-FE7FDCCA6BFD}"/>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5703C7DB-A84A-4228-B417-523D2BD89C93}"/>
              </a:ext>
            </a:extLst>
          </p:cNvPr>
          <p:cNvSpPr>
            <a:spLocks noGrp="1"/>
          </p:cNvSpPr>
          <p:nvPr>
            <p:ph type="sldNum" sz="quarter" idx="12"/>
          </p:nvPr>
        </p:nvSpPr>
        <p:spPr/>
        <p:txBody>
          <a:bodyPr/>
          <a:lstStyle/>
          <a:p>
            <a:fld id="{B329BADB-5629-4129-98F7-B4949A3FDE8B}" type="slidenum">
              <a:rPr lang="en-IN" smtClean="0"/>
              <a:t>‹#›</a:t>
            </a:fld>
            <a:endParaRPr lang="en-IN"/>
          </a:p>
        </p:txBody>
      </p:sp>
    </p:spTree>
    <p:extLst>
      <p:ext uri="{BB962C8B-B14F-4D97-AF65-F5344CB8AC3E}">
        <p14:creationId xmlns:p14="http://schemas.microsoft.com/office/powerpoint/2010/main" val="4147229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063F5F-9393-492C-9B8E-C85AB02C2A71}"/>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7B4CA47C-383B-4CB2-BDC1-6818F85427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0AA77B0F-496D-4EC8-858A-9D7AA8327797}"/>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テキスト プレースホルダー 4">
            <a:extLst>
              <a:ext uri="{FF2B5EF4-FFF2-40B4-BE49-F238E27FC236}">
                <a16:creationId xmlns:a16="http://schemas.microsoft.com/office/drawing/2014/main" id="{36AB25E2-B9DB-46DF-9B23-030CA33AD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9C5EEFAA-50D8-41D8-956F-675E336AB321}"/>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7" name="日付プレースホルダー 6">
            <a:extLst>
              <a:ext uri="{FF2B5EF4-FFF2-40B4-BE49-F238E27FC236}">
                <a16:creationId xmlns:a16="http://schemas.microsoft.com/office/drawing/2014/main" id="{A8C63DB8-74FF-4469-8075-42C782829766}"/>
              </a:ext>
            </a:extLst>
          </p:cNvPr>
          <p:cNvSpPr>
            <a:spLocks noGrp="1"/>
          </p:cNvSpPr>
          <p:nvPr>
            <p:ph type="dt" sz="half" idx="10"/>
          </p:nvPr>
        </p:nvSpPr>
        <p:spPr/>
        <p:txBody>
          <a:bodyPr/>
          <a:lstStyle/>
          <a:p>
            <a:fld id="{900A0E4D-4089-405F-A64E-9AA4509D5855}" type="datetimeFigureOut">
              <a:rPr lang="en-IN" smtClean="0"/>
              <a:t>13-03-2024</a:t>
            </a:fld>
            <a:endParaRPr lang="en-IN"/>
          </a:p>
        </p:txBody>
      </p:sp>
      <p:sp>
        <p:nvSpPr>
          <p:cNvPr id="8" name="フッター プレースホルダー 7">
            <a:extLst>
              <a:ext uri="{FF2B5EF4-FFF2-40B4-BE49-F238E27FC236}">
                <a16:creationId xmlns:a16="http://schemas.microsoft.com/office/drawing/2014/main" id="{2E045D34-BC92-47E4-A30A-89DC40CF0D7D}"/>
              </a:ext>
            </a:extLst>
          </p:cNvPr>
          <p:cNvSpPr>
            <a:spLocks noGrp="1"/>
          </p:cNvSpPr>
          <p:nvPr>
            <p:ph type="ftr" sz="quarter" idx="11"/>
          </p:nvPr>
        </p:nvSpPr>
        <p:spPr/>
        <p:txBody>
          <a:bodyPr/>
          <a:lstStyle/>
          <a:p>
            <a:endParaRPr lang="en-IN"/>
          </a:p>
        </p:txBody>
      </p:sp>
      <p:sp>
        <p:nvSpPr>
          <p:cNvPr id="9" name="スライド番号プレースホルダー 8">
            <a:extLst>
              <a:ext uri="{FF2B5EF4-FFF2-40B4-BE49-F238E27FC236}">
                <a16:creationId xmlns:a16="http://schemas.microsoft.com/office/drawing/2014/main" id="{9FD378C5-CA49-4DE5-822D-CDFF40ABB52E}"/>
              </a:ext>
            </a:extLst>
          </p:cNvPr>
          <p:cNvSpPr>
            <a:spLocks noGrp="1"/>
          </p:cNvSpPr>
          <p:nvPr>
            <p:ph type="sldNum" sz="quarter" idx="12"/>
          </p:nvPr>
        </p:nvSpPr>
        <p:spPr/>
        <p:txBody>
          <a:bodyPr/>
          <a:lstStyle/>
          <a:p>
            <a:fld id="{B329BADB-5629-4129-98F7-B4949A3FDE8B}" type="slidenum">
              <a:rPr lang="en-IN" smtClean="0"/>
              <a:t>‹#›</a:t>
            </a:fld>
            <a:endParaRPr lang="en-IN"/>
          </a:p>
        </p:txBody>
      </p:sp>
    </p:spTree>
    <p:extLst>
      <p:ext uri="{BB962C8B-B14F-4D97-AF65-F5344CB8AC3E}">
        <p14:creationId xmlns:p14="http://schemas.microsoft.com/office/powerpoint/2010/main" val="3198939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318C8-2E70-4524-A472-731CB460B6E9}"/>
              </a:ext>
            </a:extLst>
          </p:cNvPr>
          <p:cNvSpPr>
            <a:spLocks noGrp="1"/>
          </p:cNvSpPr>
          <p:nvPr>
            <p:ph type="title"/>
          </p:nvPr>
        </p:nvSpPr>
        <p:spPr/>
        <p:txBody>
          <a:bodyPr/>
          <a:lstStyle/>
          <a:p>
            <a:r>
              <a:rPr lang="ja-JP" altLang="en-US"/>
              <a:t>マスター タイトルの書式設定</a:t>
            </a:r>
            <a:endParaRPr lang="en-IN"/>
          </a:p>
        </p:txBody>
      </p:sp>
      <p:sp>
        <p:nvSpPr>
          <p:cNvPr id="3" name="日付プレースホルダー 2">
            <a:extLst>
              <a:ext uri="{FF2B5EF4-FFF2-40B4-BE49-F238E27FC236}">
                <a16:creationId xmlns:a16="http://schemas.microsoft.com/office/drawing/2014/main" id="{CE5C67D7-AD7C-482F-948E-CCEB9CBC29F1}"/>
              </a:ext>
            </a:extLst>
          </p:cNvPr>
          <p:cNvSpPr>
            <a:spLocks noGrp="1"/>
          </p:cNvSpPr>
          <p:nvPr>
            <p:ph type="dt" sz="half" idx="10"/>
          </p:nvPr>
        </p:nvSpPr>
        <p:spPr/>
        <p:txBody>
          <a:bodyPr/>
          <a:lstStyle/>
          <a:p>
            <a:fld id="{900A0E4D-4089-405F-A64E-9AA4509D5855}" type="datetimeFigureOut">
              <a:rPr lang="en-IN" smtClean="0"/>
              <a:t>13-03-2024</a:t>
            </a:fld>
            <a:endParaRPr lang="en-IN"/>
          </a:p>
        </p:txBody>
      </p:sp>
      <p:sp>
        <p:nvSpPr>
          <p:cNvPr id="4" name="フッター プレースホルダー 3">
            <a:extLst>
              <a:ext uri="{FF2B5EF4-FFF2-40B4-BE49-F238E27FC236}">
                <a16:creationId xmlns:a16="http://schemas.microsoft.com/office/drawing/2014/main" id="{5E15DFE6-17D1-4903-9727-4A0DE2DE3391}"/>
              </a:ext>
            </a:extLst>
          </p:cNvPr>
          <p:cNvSpPr>
            <a:spLocks noGrp="1"/>
          </p:cNvSpPr>
          <p:nvPr>
            <p:ph type="ftr" sz="quarter" idx="11"/>
          </p:nvPr>
        </p:nvSpPr>
        <p:spPr/>
        <p:txBody>
          <a:bodyPr/>
          <a:lstStyle/>
          <a:p>
            <a:endParaRPr lang="en-IN"/>
          </a:p>
        </p:txBody>
      </p:sp>
      <p:sp>
        <p:nvSpPr>
          <p:cNvPr id="5" name="スライド番号プレースホルダー 4">
            <a:extLst>
              <a:ext uri="{FF2B5EF4-FFF2-40B4-BE49-F238E27FC236}">
                <a16:creationId xmlns:a16="http://schemas.microsoft.com/office/drawing/2014/main" id="{BC66B1CD-7AB8-447D-9550-44DC4F2CF891}"/>
              </a:ext>
            </a:extLst>
          </p:cNvPr>
          <p:cNvSpPr>
            <a:spLocks noGrp="1"/>
          </p:cNvSpPr>
          <p:nvPr>
            <p:ph type="sldNum" sz="quarter" idx="12"/>
          </p:nvPr>
        </p:nvSpPr>
        <p:spPr/>
        <p:txBody>
          <a:bodyPr/>
          <a:lstStyle/>
          <a:p>
            <a:fld id="{B329BADB-5629-4129-98F7-B4949A3FDE8B}" type="slidenum">
              <a:rPr lang="en-IN" smtClean="0"/>
              <a:t>‹#›</a:t>
            </a:fld>
            <a:endParaRPr lang="en-IN"/>
          </a:p>
        </p:txBody>
      </p:sp>
    </p:spTree>
    <p:extLst>
      <p:ext uri="{BB962C8B-B14F-4D97-AF65-F5344CB8AC3E}">
        <p14:creationId xmlns:p14="http://schemas.microsoft.com/office/powerpoint/2010/main" val="1421694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EEB90EF-F227-44DD-B964-48E965202719}"/>
              </a:ext>
            </a:extLst>
          </p:cNvPr>
          <p:cNvSpPr>
            <a:spLocks noGrp="1"/>
          </p:cNvSpPr>
          <p:nvPr>
            <p:ph type="dt" sz="half" idx="10"/>
          </p:nvPr>
        </p:nvSpPr>
        <p:spPr/>
        <p:txBody>
          <a:bodyPr/>
          <a:lstStyle/>
          <a:p>
            <a:fld id="{900A0E4D-4089-405F-A64E-9AA4509D5855}" type="datetimeFigureOut">
              <a:rPr lang="en-IN" smtClean="0"/>
              <a:t>13-03-2024</a:t>
            </a:fld>
            <a:endParaRPr lang="en-IN"/>
          </a:p>
        </p:txBody>
      </p:sp>
      <p:sp>
        <p:nvSpPr>
          <p:cNvPr id="3" name="フッター プレースホルダー 2">
            <a:extLst>
              <a:ext uri="{FF2B5EF4-FFF2-40B4-BE49-F238E27FC236}">
                <a16:creationId xmlns:a16="http://schemas.microsoft.com/office/drawing/2014/main" id="{DF849B43-B47E-41F5-B596-12810B5063F1}"/>
              </a:ext>
            </a:extLst>
          </p:cNvPr>
          <p:cNvSpPr>
            <a:spLocks noGrp="1"/>
          </p:cNvSpPr>
          <p:nvPr>
            <p:ph type="ftr" sz="quarter" idx="11"/>
          </p:nvPr>
        </p:nvSpPr>
        <p:spPr/>
        <p:txBody>
          <a:bodyPr/>
          <a:lstStyle/>
          <a:p>
            <a:endParaRPr lang="en-IN"/>
          </a:p>
        </p:txBody>
      </p:sp>
      <p:sp>
        <p:nvSpPr>
          <p:cNvPr id="4" name="スライド番号プレースホルダー 3">
            <a:extLst>
              <a:ext uri="{FF2B5EF4-FFF2-40B4-BE49-F238E27FC236}">
                <a16:creationId xmlns:a16="http://schemas.microsoft.com/office/drawing/2014/main" id="{3EA3A825-6D37-4F1F-8FCD-EEF92F47D51B}"/>
              </a:ext>
            </a:extLst>
          </p:cNvPr>
          <p:cNvSpPr>
            <a:spLocks noGrp="1"/>
          </p:cNvSpPr>
          <p:nvPr>
            <p:ph type="sldNum" sz="quarter" idx="12"/>
          </p:nvPr>
        </p:nvSpPr>
        <p:spPr/>
        <p:txBody>
          <a:bodyPr/>
          <a:lstStyle/>
          <a:p>
            <a:fld id="{B329BADB-5629-4129-98F7-B4949A3FDE8B}" type="slidenum">
              <a:rPr lang="en-IN" smtClean="0"/>
              <a:t>‹#›</a:t>
            </a:fld>
            <a:endParaRPr lang="en-IN"/>
          </a:p>
        </p:txBody>
      </p:sp>
    </p:spTree>
    <p:extLst>
      <p:ext uri="{BB962C8B-B14F-4D97-AF65-F5344CB8AC3E}">
        <p14:creationId xmlns:p14="http://schemas.microsoft.com/office/powerpoint/2010/main" val="595620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CFF56C-D5F2-4BE3-ACF3-1CC2F210527E}"/>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47A4CC9C-A823-453C-87E2-3E3BC3B16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テキスト プレースホルダー 3">
            <a:extLst>
              <a:ext uri="{FF2B5EF4-FFF2-40B4-BE49-F238E27FC236}">
                <a16:creationId xmlns:a16="http://schemas.microsoft.com/office/drawing/2014/main" id="{8F3F147A-811B-489F-9765-3422CA9A20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D7AD2034-196A-4D9A-B55A-B5F661615194}"/>
              </a:ext>
            </a:extLst>
          </p:cNvPr>
          <p:cNvSpPr>
            <a:spLocks noGrp="1"/>
          </p:cNvSpPr>
          <p:nvPr>
            <p:ph type="dt" sz="half" idx="10"/>
          </p:nvPr>
        </p:nvSpPr>
        <p:spPr/>
        <p:txBody>
          <a:bodyPr/>
          <a:lstStyle/>
          <a:p>
            <a:fld id="{900A0E4D-4089-405F-A64E-9AA4509D5855}" type="datetimeFigureOut">
              <a:rPr lang="en-IN" smtClean="0"/>
              <a:t>13-03-2024</a:t>
            </a:fld>
            <a:endParaRPr lang="en-IN"/>
          </a:p>
        </p:txBody>
      </p:sp>
      <p:sp>
        <p:nvSpPr>
          <p:cNvPr id="6" name="フッター プレースホルダー 5">
            <a:extLst>
              <a:ext uri="{FF2B5EF4-FFF2-40B4-BE49-F238E27FC236}">
                <a16:creationId xmlns:a16="http://schemas.microsoft.com/office/drawing/2014/main" id="{C53D82D1-EDD2-431D-A179-850481A431D6}"/>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7DFB4286-F92A-40D3-9A95-FED477AEDCB9}"/>
              </a:ext>
            </a:extLst>
          </p:cNvPr>
          <p:cNvSpPr>
            <a:spLocks noGrp="1"/>
          </p:cNvSpPr>
          <p:nvPr>
            <p:ph type="sldNum" sz="quarter" idx="12"/>
          </p:nvPr>
        </p:nvSpPr>
        <p:spPr/>
        <p:txBody>
          <a:bodyPr/>
          <a:lstStyle/>
          <a:p>
            <a:fld id="{B329BADB-5629-4129-98F7-B4949A3FDE8B}" type="slidenum">
              <a:rPr lang="en-IN" smtClean="0"/>
              <a:t>‹#›</a:t>
            </a:fld>
            <a:endParaRPr lang="en-IN"/>
          </a:p>
        </p:txBody>
      </p:sp>
    </p:spTree>
    <p:extLst>
      <p:ext uri="{BB962C8B-B14F-4D97-AF65-F5344CB8AC3E}">
        <p14:creationId xmlns:p14="http://schemas.microsoft.com/office/powerpoint/2010/main" val="250256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C482AC-933F-4FFB-BE7E-3D87EE7B619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図プレースホルダー 2">
            <a:extLst>
              <a:ext uri="{FF2B5EF4-FFF2-40B4-BE49-F238E27FC236}">
                <a16:creationId xmlns:a16="http://schemas.microsoft.com/office/drawing/2014/main" id="{C3DFDD1A-21A9-4865-88E6-5EF248B2FA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テキスト プレースホルダー 3">
            <a:extLst>
              <a:ext uri="{FF2B5EF4-FFF2-40B4-BE49-F238E27FC236}">
                <a16:creationId xmlns:a16="http://schemas.microsoft.com/office/drawing/2014/main" id="{ECA04F68-737B-4A27-9CD1-BDEA9F0D78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395B028E-7AAD-4754-BAF7-8C0DF41DD9DA}"/>
              </a:ext>
            </a:extLst>
          </p:cNvPr>
          <p:cNvSpPr>
            <a:spLocks noGrp="1"/>
          </p:cNvSpPr>
          <p:nvPr>
            <p:ph type="dt" sz="half" idx="10"/>
          </p:nvPr>
        </p:nvSpPr>
        <p:spPr/>
        <p:txBody>
          <a:bodyPr/>
          <a:lstStyle/>
          <a:p>
            <a:fld id="{900A0E4D-4089-405F-A64E-9AA4509D5855}" type="datetimeFigureOut">
              <a:rPr lang="en-IN" smtClean="0"/>
              <a:t>13-03-2024</a:t>
            </a:fld>
            <a:endParaRPr lang="en-IN"/>
          </a:p>
        </p:txBody>
      </p:sp>
      <p:sp>
        <p:nvSpPr>
          <p:cNvPr id="6" name="フッター プレースホルダー 5">
            <a:extLst>
              <a:ext uri="{FF2B5EF4-FFF2-40B4-BE49-F238E27FC236}">
                <a16:creationId xmlns:a16="http://schemas.microsoft.com/office/drawing/2014/main" id="{FC756739-20D4-410C-86AB-5C043F482E1B}"/>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E7CE4734-DBA3-44AA-8399-DED9A4915C29}"/>
              </a:ext>
            </a:extLst>
          </p:cNvPr>
          <p:cNvSpPr>
            <a:spLocks noGrp="1"/>
          </p:cNvSpPr>
          <p:nvPr>
            <p:ph type="sldNum" sz="quarter" idx="12"/>
          </p:nvPr>
        </p:nvSpPr>
        <p:spPr/>
        <p:txBody>
          <a:bodyPr/>
          <a:lstStyle/>
          <a:p>
            <a:fld id="{B329BADB-5629-4129-98F7-B4949A3FDE8B}" type="slidenum">
              <a:rPr lang="en-IN" smtClean="0"/>
              <a:t>‹#›</a:t>
            </a:fld>
            <a:endParaRPr lang="en-IN"/>
          </a:p>
        </p:txBody>
      </p:sp>
    </p:spTree>
    <p:extLst>
      <p:ext uri="{BB962C8B-B14F-4D97-AF65-F5344CB8AC3E}">
        <p14:creationId xmlns:p14="http://schemas.microsoft.com/office/powerpoint/2010/main" val="657875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F435494-3C8B-49D5-A40C-254B6EFFBF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26A44DF9-5F0C-4B37-8AF8-D94C692651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7EED532B-358B-478C-85D8-01FB9185DE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0A0E4D-4089-405F-A64E-9AA4509D5855}"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9A0CC806-AE42-4DF8-B758-A7AA02BB51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スライド番号プレースホルダー 5">
            <a:extLst>
              <a:ext uri="{FF2B5EF4-FFF2-40B4-BE49-F238E27FC236}">
                <a16:creationId xmlns:a16="http://schemas.microsoft.com/office/drawing/2014/main" id="{B56C51B2-2C89-4DD2-86FA-DB72FC5ECB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29BADB-5629-4129-98F7-B4949A3FDE8B}" type="slidenum">
              <a:rPr lang="en-IN" smtClean="0"/>
              <a:t>‹#›</a:t>
            </a:fld>
            <a:endParaRPr lang="en-IN"/>
          </a:p>
        </p:txBody>
      </p:sp>
    </p:spTree>
    <p:extLst>
      <p:ext uri="{BB962C8B-B14F-4D97-AF65-F5344CB8AC3E}">
        <p14:creationId xmlns:p14="http://schemas.microsoft.com/office/powerpoint/2010/main" val="4027309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owardsdatascience.com/analytical-solution-of-linear-regression-a0e870b038d5"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1609.04747.pdf" TargetMode="External"/><Relationship Id="rId2" Type="http://schemas.openxmlformats.org/officeDocument/2006/relationships/hyperlink" Target="https://citeseerx.ist.psu.edu/viewdoc/download?doi=10.1.1.57.5612&amp;rep=rep1&amp;type=pdf"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833AAE-6507-445D-987A-2336B147EDD8}"/>
              </a:ext>
            </a:extLst>
          </p:cNvPr>
          <p:cNvSpPr>
            <a:spLocks noGrp="1"/>
          </p:cNvSpPr>
          <p:nvPr>
            <p:ph type="ctrTitle"/>
          </p:nvPr>
        </p:nvSpPr>
        <p:spPr/>
        <p:txBody>
          <a:bodyPr>
            <a:normAutofit fontScale="90000"/>
          </a:bodyPr>
          <a:lstStyle/>
          <a:p>
            <a:r>
              <a:rPr lang="en-IN" dirty="0"/>
              <a:t>Udacity self driving car engineer Nanodegree- Computer Vision</a:t>
            </a:r>
          </a:p>
        </p:txBody>
      </p:sp>
      <p:sp>
        <p:nvSpPr>
          <p:cNvPr id="3" name="字幕 2">
            <a:extLst>
              <a:ext uri="{FF2B5EF4-FFF2-40B4-BE49-F238E27FC236}">
                <a16:creationId xmlns:a16="http://schemas.microsoft.com/office/drawing/2014/main" id="{ADD6B762-FCF7-4614-9FC3-C597A0F63D6C}"/>
              </a:ext>
            </a:extLst>
          </p:cNvPr>
          <p:cNvSpPr>
            <a:spLocks noGrp="1"/>
          </p:cNvSpPr>
          <p:nvPr>
            <p:ph type="subTitle" idx="1"/>
          </p:nvPr>
        </p:nvSpPr>
        <p:spPr/>
        <p:txBody>
          <a:bodyPr/>
          <a:lstStyle/>
          <a:p>
            <a:r>
              <a:rPr lang="en-IN" dirty="0"/>
              <a:t>Document created by – Poluri Nikhil </a:t>
            </a:r>
            <a:r>
              <a:rPr lang="en-IN" dirty="0" err="1"/>
              <a:t>Koundinya</a:t>
            </a:r>
            <a:endParaRPr lang="en-IN" dirty="0"/>
          </a:p>
          <a:p>
            <a:r>
              <a:rPr lang="en-IN" dirty="0"/>
              <a:t>FROM LINEAR REGRESSION TO FEEDFORWARD NEURAL NETWORKS</a:t>
            </a:r>
          </a:p>
        </p:txBody>
      </p:sp>
    </p:spTree>
    <p:extLst>
      <p:ext uri="{BB962C8B-B14F-4D97-AF65-F5344CB8AC3E}">
        <p14:creationId xmlns:p14="http://schemas.microsoft.com/office/powerpoint/2010/main" val="58578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B06D915-0BFC-481A-AECE-533275051CBA}"/>
              </a:ext>
            </a:extLst>
          </p:cNvPr>
          <p:cNvSpPr/>
          <p:nvPr/>
        </p:nvSpPr>
        <p:spPr>
          <a:xfrm>
            <a:off x="0" y="0"/>
            <a:ext cx="1947969" cy="369332"/>
          </a:xfrm>
          <a:prstGeom prst="rect">
            <a:avLst/>
          </a:prstGeom>
        </p:spPr>
        <p:txBody>
          <a:bodyPr wrap="none">
            <a:spAutoFit/>
          </a:bodyPr>
          <a:lstStyle/>
          <a:p>
            <a:r>
              <a:rPr lang="en-IN" dirty="0">
                <a:solidFill>
                  <a:srgbClr val="0B0B0B"/>
                </a:solidFill>
                <a:latin typeface="var(--chakra-fonts-heading)"/>
              </a:rPr>
              <a:t>Logistic Regression</a:t>
            </a:r>
            <a:endParaRPr lang="en-IN" b="0" i="0" dirty="0">
              <a:solidFill>
                <a:srgbClr val="0B0B0B"/>
              </a:solidFill>
              <a:effectLst/>
              <a:latin typeface="var(--chakra-fonts-heading)"/>
            </a:endParaRPr>
          </a:p>
        </p:txBody>
      </p:sp>
      <p:sp>
        <p:nvSpPr>
          <p:cNvPr id="3" name="Rectangle 1">
            <a:extLst>
              <a:ext uri="{FF2B5EF4-FFF2-40B4-BE49-F238E27FC236}">
                <a16:creationId xmlns:a16="http://schemas.microsoft.com/office/drawing/2014/main" id="{C895D9FF-43B6-4BF0-ACB6-EAB213F77053}"/>
              </a:ext>
            </a:extLst>
          </p:cNvPr>
          <p:cNvSpPr>
            <a:spLocks noChangeArrowheads="1"/>
          </p:cNvSpPr>
          <p:nvPr/>
        </p:nvSpPr>
        <p:spPr bwMode="auto">
          <a:xfrm>
            <a:off x="67559" y="536321"/>
            <a:ext cx="12006072"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B0B0B"/>
                </a:solidFill>
                <a:effectLst/>
                <a:ea typeface="Open Sans"/>
              </a:rPr>
              <a:t>For classification problems, we can also use a linear expression to model the probability </a:t>
            </a:r>
            <a:r>
              <a:rPr kumimoji="0" lang="en-US" altLang="en-US" sz="1600" b="0" i="0" u="none" strike="noStrike" cap="none" normalizeH="0" baseline="0">
                <a:ln>
                  <a:noFill/>
                </a:ln>
                <a:solidFill>
                  <a:schemeClr val="tx1"/>
                </a:solidFill>
                <a:effectLst/>
                <a:latin typeface="Arial Unicode MS"/>
                <a:ea typeface="var(--chakra-fonts-mono)"/>
              </a:rPr>
              <a:t>P(Y|X)</a:t>
            </a:r>
            <a:r>
              <a:rPr kumimoji="0" lang="en-US" altLang="en-US" sz="1600" b="0" i="0" u="none" strike="noStrike" cap="none" normalizeH="0" baseline="0">
                <a:ln>
                  <a:noFill/>
                </a:ln>
                <a:solidFill>
                  <a:srgbClr val="0B0B0B"/>
                </a:solidFill>
                <a:effectLst/>
                <a:ea typeface="Open Sans"/>
              </a:rPr>
              <a:t> of an input belonging to a certain category. Such a model is called </a:t>
            </a:r>
            <a:r>
              <a:rPr kumimoji="0" lang="en-US" altLang="en-US" sz="1600" b="1" i="0" u="none" strike="noStrike" cap="none" normalizeH="0" baseline="0">
                <a:ln>
                  <a:noFill/>
                </a:ln>
                <a:solidFill>
                  <a:srgbClr val="0B0B0B"/>
                </a:solidFill>
                <a:effectLst/>
                <a:ea typeface="Open Sans"/>
              </a:rPr>
              <a:t>logistic regression</a:t>
            </a:r>
            <a:r>
              <a:rPr kumimoji="0" lang="en-US" altLang="en-US" sz="1600" b="0" i="0" u="none" strike="noStrike" cap="none" normalizeH="0" baseline="0">
                <a:ln>
                  <a:noFill/>
                </a:ln>
                <a:solidFill>
                  <a:srgbClr val="0B0B0B"/>
                </a:solidFill>
                <a:effectLst/>
                <a:ea typeface="Open Sans"/>
              </a:rPr>
              <a:t> and looks like this: </a:t>
            </a:r>
            <a:r>
              <a:rPr kumimoji="0" lang="en-US" altLang="en-US" sz="1600" b="0" i="0" u="none" strike="noStrike" cap="none" normalizeH="0" baseline="0">
                <a:ln>
                  <a:noFill/>
                </a:ln>
                <a:solidFill>
                  <a:schemeClr val="tx1"/>
                </a:solidFill>
                <a:effectLst/>
                <a:latin typeface="Arial Unicode MS"/>
                <a:ea typeface="var(--chakra-fonts-mono)"/>
              </a:rPr>
              <a:t>P(Y|X) = mx+b</a:t>
            </a:r>
            <a:r>
              <a:rPr kumimoji="0" lang="en-US" altLang="en-US" sz="1600" b="0" i="0" u="none" strike="noStrike" cap="none" normalizeH="0" baseline="0">
                <a:ln>
                  <a:noFill/>
                </a:ln>
                <a:solidFill>
                  <a:srgbClr val="0B0B0B"/>
                </a:solidFill>
                <a:effectLst/>
                <a:ea typeface="Open Sans"/>
              </a:rPr>
              <a:t>. However, given that we want to model a probability, we need a way to constrain </a:t>
            </a:r>
            <a:r>
              <a:rPr kumimoji="0" lang="en-US" altLang="en-US" sz="1600" b="0" i="0" u="none" strike="noStrike" cap="none" normalizeH="0" baseline="0">
                <a:ln>
                  <a:noFill/>
                </a:ln>
                <a:solidFill>
                  <a:schemeClr val="tx1"/>
                </a:solidFill>
                <a:effectLst/>
                <a:latin typeface="Arial Unicode MS"/>
                <a:ea typeface="var(--chakra-fonts-mono)"/>
              </a:rPr>
              <a:t>mx+b</a:t>
            </a:r>
            <a:r>
              <a:rPr kumimoji="0" lang="en-US" altLang="en-US" sz="1600" b="0" i="0" u="none" strike="noStrike" cap="none" normalizeH="0" baseline="0">
                <a:ln>
                  <a:noFill/>
                </a:ln>
                <a:solidFill>
                  <a:srgbClr val="0B0B0B"/>
                </a:solidFill>
                <a:effectLst/>
                <a:ea typeface="Open Sans"/>
              </a:rPr>
              <a:t> to the </a:t>
            </a:r>
            <a:r>
              <a:rPr kumimoji="0" lang="en-US" altLang="en-US" sz="1600" b="0" i="0" u="none" strike="noStrike" cap="none" normalizeH="0" baseline="0">
                <a:ln>
                  <a:noFill/>
                </a:ln>
                <a:solidFill>
                  <a:schemeClr val="tx1"/>
                </a:solidFill>
                <a:effectLst/>
                <a:latin typeface="Arial Unicode MS"/>
                <a:ea typeface="var(--chakra-fonts-mono)"/>
              </a:rPr>
              <a:t>[0, 1]</a:t>
            </a:r>
            <a:r>
              <a:rPr kumimoji="0" lang="en-US" altLang="en-US" sz="1600" b="0" i="0" u="none" strike="noStrike" cap="none" normalizeH="0" baseline="0">
                <a:ln>
                  <a:noFill/>
                </a:ln>
                <a:solidFill>
                  <a:srgbClr val="0B0B0B"/>
                </a:solidFill>
                <a:effectLst/>
                <a:ea typeface="Open Sans"/>
              </a:rPr>
              <a:t> interval. To do so, we are going to use the </a:t>
            </a:r>
            <a:r>
              <a:rPr kumimoji="0" lang="en-US" altLang="en-US" sz="1600" b="1" i="0" u="none" strike="noStrike" cap="none" normalizeH="0" baseline="0">
                <a:ln>
                  <a:noFill/>
                </a:ln>
                <a:solidFill>
                  <a:srgbClr val="0B0B0B"/>
                </a:solidFill>
                <a:effectLst/>
                <a:ea typeface="Open Sans"/>
              </a:rPr>
              <a:t>logistic function (or sigmoid)</a:t>
            </a:r>
            <a:r>
              <a:rPr kumimoji="0" lang="en-US" altLang="en-US" sz="1600" b="0" i="0" u="none" strike="noStrike" cap="none" normalizeH="0" baseline="0">
                <a:ln>
                  <a:noFill/>
                </a:ln>
                <a:solidFill>
                  <a:srgbClr val="0B0B0B"/>
                </a:solidFill>
                <a:effectLst/>
                <a:ea typeface="Open Sans"/>
              </a:rPr>
              <a:t>. The logistic function maps any real number to the </a:t>
            </a:r>
            <a:r>
              <a:rPr kumimoji="0" lang="en-US" altLang="en-US" sz="1600" b="0" i="0" u="none" strike="noStrike" cap="none" normalizeH="0" baseline="0">
                <a:ln>
                  <a:noFill/>
                </a:ln>
                <a:solidFill>
                  <a:schemeClr val="tx1"/>
                </a:solidFill>
                <a:effectLst/>
                <a:latin typeface="Arial Unicode MS"/>
                <a:ea typeface="var(--chakra-fonts-mono)"/>
              </a:rPr>
              <a:t>[0, 1]</a:t>
            </a:r>
            <a:r>
              <a:rPr kumimoji="0" lang="en-US" altLang="en-US" sz="1600" b="0" i="0" u="none" strike="noStrike" cap="none" normalizeH="0" baseline="0">
                <a:ln>
                  <a:noFill/>
                </a:ln>
                <a:solidFill>
                  <a:srgbClr val="0B0B0B"/>
                </a:solidFill>
                <a:effectLst/>
                <a:ea typeface="Open Sans"/>
              </a:rPr>
              <a:t> interval.</a:t>
            </a:r>
            <a:r>
              <a:rPr kumimoji="0" lang="en-US" altLang="en-US" sz="1000" b="0" i="0" u="none" strike="noStrike" cap="none" normalizeH="0" baseline="0">
                <a:ln>
                  <a:noFill/>
                </a:ln>
                <a:solidFill>
                  <a:schemeClr val="tx1"/>
                </a:solidFill>
                <a:effectLst/>
                <a:latin typeface="Arial" panose="020B0604020202020204" pitchFamily="34" charset="0"/>
              </a:rPr>
              <a:t> </a:t>
            </a:r>
            <a:endParaRPr kumimoji="0" lang="en-US" altLang="en-US" sz="2400" b="0" i="0" u="none" strike="noStrike" cap="none" normalizeH="0" baseline="0">
              <a:ln>
                <a:noFill/>
              </a:ln>
              <a:solidFill>
                <a:schemeClr val="tx1"/>
              </a:solidFill>
              <a:effectLst/>
              <a:latin typeface="Arial" panose="020B0604020202020204" pitchFamily="34" charset="0"/>
            </a:endParaRPr>
          </a:p>
        </p:txBody>
      </p:sp>
      <p:pic>
        <p:nvPicPr>
          <p:cNvPr id="4" name="図 3">
            <a:extLst>
              <a:ext uri="{FF2B5EF4-FFF2-40B4-BE49-F238E27FC236}">
                <a16:creationId xmlns:a16="http://schemas.microsoft.com/office/drawing/2014/main" id="{161DF1E3-3626-4B0F-B008-AAEDE34D3438}"/>
              </a:ext>
            </a:extLst>
          </p:cNvPr>
          <p:cNvPicPr>
            <a:picLocks noChangeAspect="1"/>
          </p:cNvPicPr>
          <p:nvPr/>
        </p:nvPicPr>
        <p:blipFill>
          <a:blip r:embed="rId2"/>
          <a:stretch>
            <a:fillRect/>
          </a:stretch>
        </p:blipFill>
        <p:spPr>
          <a:xfrm>
            <a:off x="1485993" y="1743995"/>
            <a:ext cx="8125394" cy="3370009"/>
          </a:xfrm>
          <a:prstGeom prst="rect">
            <a:avLst/>
          </a:prstGeom>
        </p:spPr>
      </p:pic>
      <p:sp>
        <p:nvSpPr>
          <p:cNvPr id="5" name="正方形/長方形 4">
            <a:extLst>
              <a:ext uri="{FF2B5EF4-FFF2-40B4-BE49-F238E27FC236}">
                <a16:creationId xmlns:a16="http://schemas.microsoft.com/office/drawing/2014/main" id="{7D332784-AE60-425B-B4D1-26E0B69E3393}"/>
              </a:ext>
            </a:extLst>
          </p:cNvPr>
          <p:cNvSpPr/>
          <p:nvPr/>
        </p:nvSpPr>
        <p:spPr>
          <a:xfrm>
            <a:off x="0" y="5244461"/>
            <a:ext cx="12192000" cy="1200329"/>
          </a:xfrm>
          <a:prstGeom prst="rect">
            <a:avLst/>
          </a:prstGeom>
        </p:spPr>
        <p:txBody>
          <a:bodyPr wrap="square">
            <a:spAutoFit/>
          </a:bodyPr>
          <a:lstStyle/>
          <a:p>
            <a:r>
              <a:rPr lang="en-IN" dirty="0">
                <a:solidFill>
                  <a:srgbClr val="0B0B0B"/>
                </a:solidFill>
                <a:latin typeface="Open Sans"/>
              </a:rPr>
              <a:t>The </a:t>
            </a:r>
            <a:r>
              <a:rPr lang="en-IN" b="1" dirty="0" err="1">
                <a:solidFill>
                  <a:srgbClr val="0B0B0B"/>
                </a:solidFill>
                <a:latin typeface="Open Sans"/>
              </a:rPr>
              <a:t>softmax</a:t>
            </a:r>
            <a:r>
              <a:rPr lang="en-IN" b="1" dirty="0">
                <a:solidFill>
                  <a:srgbClr val="0B0B0B"/>
                </a:solidFill>
                <a:latin typeface="Open Sans"/>
              </a:rPr>
              <a:t> function</a:t>
            </a:r>
            <a:r>
              <a:rPr lang="en-IN" dirty="0">
                <a:solidFill>
                  <a:srgbClr val="0B0B0B"/>
                </a:solidFill>
                <a:latin typeface="Open Sans"/>
              </a:rPr>
              <a:t> is the extension of the logistic function to multiple classes and takes a vector as input instead of a real number. The </a:t>
            </a:r>
            <a:r>
              <a:rPr lang="en-IN" dirty="0" err="1">
                <a:solidFill>
                  <a:srgbClr val="0B0B0B"/>
                </a:solidFill>
                <a:latin typeface="Open Sans"/>
              </a:rPr>
              <a:t>softmax</a:t>
            </a:r>
            <a:r>
              <a:rPr lang="en-IN" dirty="0">
                <a:solidFill>
                  <a:srgbClr val="0B0B0B"/>
                </a:solidFill>
                <a:latin typeface="Open Sans"/>
              </a:rPr>
              <a:t> function outputs a discrete probability distribution: a vector of similar dimensions to the input but with all its components summing up to 1. Later in this lesson, we will describe the sigmoid and </a:t>
            </a:r>
            <a:r>
              <a:rPr lang="en-IN" dirty="0" err="1">
                <a:solidFill>
                  <a:srgbClr val="0B0B0B"/>
                </a:solidFill>
                <a:latin typeface="Open Sans"/>
              </a:rPr>
              <a:t>softmax</a:t>
            </a:r>
            <a:r>
              <a:rPr lang="en-IN" dirty="0">
                <a:solidFill>
                  <a:srgbClr val="0B0B0B"/>
                </a:solidFill>
                <a:latin typeface="Open Sans"/>
              </a:rPr>
              <a:t> functions as </a:t>
            </a:r>
            <a:r>
              <a:rPr lang="en-IN" b="1" dirty="0">
                <a:solidFill>
                  <a:srgbClr val="0B0B0B"/>
                </a:solidFill>
                <a:latin typeface="Open Sans"/>
              </a:rPr>
              <a:t>activation functions</a:t>
            </a:r>
            <a:r>
              <a:rPr lang="en-IN" dirty="0">
                <a:solidFill>
                  <a:srgbClr val="0B0B0B"/>
                </a:solidFill>
                <a:latin typeface="Open Sans"/>
              </a:rPr>
              <a:t>.</a:t>
            </a:r>
            <a:endParaRPr lang="en-IN" dirty="0"/>
          </a:p>
        </p:txBody>
      </p:sp>
    </p:spTree>
    <p:extLst>
      <p:ext uri="{BB962C8B-B14F-4D97-AF65-F5344CB8AC3E}">
        <p14:creationId xmlns:p14="http://schemas.microsoft.com/office/powerpoint/2010/main" val="1302337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2342AF7-2CD8-44E7-A47F-73414C34C9BD}"/>
              </a:ext>
            </a:extLst>
          </p:cNvPr>
          <p:cNvSpPr/>
          <p:nvPr/>
        </p:nvSpPr>
        <p:spPr>
          <a:xfrm>
            <a:off x="79650" y="92761"/>
            <a:ext cx="4113818" cy="369332"/>
          </a:xfrm>
          <a:prstGeom prst="rect">
            <a:avLst/>
          </a:prstGeom>
        </p:spPr>
        <p:txBody>
          <a:bodyPr wrap="none">
            <a:spAutoFit/>
          </a:bodyPr>
          <a:lstStyle/>
          <a:p>
            <a:r>
              <a:rPr lang="en-IN" dirty="0">
                <a:solidFill>
                  <a:srgbClr val="0B0B0B"/>
                </a:solidFill>
                <a:latin typeface="var(--chakra-fonts-heading)"/>
              </a:rPr>
              <a:t>Cross-Entropy Loss and One-Hot Encoding</a:t>
            </a:r>
            <a:endParaRPr lang="en-IN" b="0" i="0" dirty="0">
              <a:solidFill>
                <a:srgbClr val="0B0B0B"/>
              </a:solidFill>
              <a:effectLst/>
              <a:latin typeface="var(--chakra-fonts-heading)"/>
            </a:endParaRPr>
          </a:p>
        </p:txBody>
      </p:sp>
      <p:sp>
        <p:nvSpPr>
          <p:cNvPr id="3" name="Rectangle 1">
            <a:extLst>
              <a:ext uri="{FF2B5EF4-FFF2-40B4-BE49-F238E27FC236}">
                <a16:creationId xmlns:a16="http://schemas.microsoft.com/office/drawing/2014/main" id="{8299D76F-D350-4C84-82A7-7221F4EFE997}"/>
              </a:ext>
            </a:extLst>
          </p:cNvPr>
          <p:cNvSpPr>
            <a:spLocks noChangeArrowheads="1"/>
          </p:cNvSpPr>
          <p:nvPr/>
        </p:nvSpPr>
        <p:spPr bwMode="auto">
          <a:xfrm>
            <a:off x="99009" y="3429000"/>
            <a:ext cx="1199398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The </a:t>
            </a:r>
            <a:r>
              <a:rPr kumimoji="0" lang="en-US" altLang="en-US" sz="1800" b="1" i="0" u="none" strike="noStrike" cap="none" normalizeH="0" baseline="0" dirty="0">
                <a:ln>
                  <a:noFill/>
                </a:ln>
                <a:solidFill>
                  <a:srgbClr val="0B0B0B"/>
                </a:solidFill>
                <a:effectLst/>
                <a:latin typeface="Arial" panose="020B0604020202020204" pitchFamily="34" charset="0"/>
                <a:ea typeface="Open Sans"/>
              </a:rPr>
              <a:t>Cross Entropy (CE)</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loss is the most common loss for classification problems. The total loss is equal to the sum over all the observations of the dot product of the ground truth one-hot encoded vector and the log of the </a:t>
            </a:r>
            <a:r>
              <a:rPr kumimoji="0" lang="en-US" altLang="en-US" sz="1800" b="0" i="0" u="none" strike="noStrike" cap="none" normalizeH="0" baseline="0" dirty="0" err="1">
                <a:ln>
                  <a:noFill/>
                </a:ln>
                <a:solidFill>
                  <a:srgbClr val="0B0B0B"/>
                </a:solidFill>
                <a:effectLst/>
                <a:latin typeface="Arial" panose="020B0604020202020204" pitchFamily="34" charset="0"/>
                <a:ea typeface="Open Sans"/>
              </a:rPr>
              <a:t>softmax</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probability vector.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For multiple classes classification problems, the ground truth labels need to be encoded as vectors to calculate. A common approach is the </a:t>
            </a:r>
            <a:r>
              <a:rPr kumimoji="0" lang="en-US" altLang="en-US" sz="1800" b="1" i="0" u="none" strike="noStrike" cap="none" normalizeH="0" baseline="0" dirty="0">
                <a:ln>
                  <a:noFill/>
                </a:ln>
                <a:solidFill>
                  <a:srgbClr val="0B0B0B"/>
                </a:solidFill>
                <a:effectLst/>
                <a:latin typeface="Arial" panose="020B0604020202020204" pitchFamily="34" charset="0"/>
                <a:ea typeface="Open Sans"/>
              </a:rPr>
              <a:t>one-hot encoding</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method, where each label of the dataset is assigned an integer. This integer is used as the index of the only non zero element of the one-hot vector.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B0B0B"/>
                </a:solidFill>
                <a:effectLst/>
                <a:latin typeface="Arial" panose="020B0604020202020204" pitchFamily="34" charset="0"/>
                <a:ea typeface="Open Sans"/>
              </a:rPr>
              <a:t>Summary:</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for classification problems, the labels need to be encoded to a vector of dimension </a:t>
            </a:r>
            <a:r>
              <a:rPr kumimoji="0" lang="en-US" altLang="en-US" sz="1000" b="0" i="0" u="none" strike="noStrike" cap="none" normalizeH="0" baseline="0" dirty="0">
                <a:ln>
                  <a:noFill/>
                </a:ln>
                <a:solidFill>
                  <a:srgbClr val="0B0B0B"/>
                </a:solidFill>
                <a:effectLst/>
                <a:latin typeface="Arial Unicode MS"/>
                <a:ea typeface="var(--chakra-fonts-mono)"/>
              </a:rPr>
              <a:t>C</a:t>
            </a:r>
            <a:r>
              <a:rPr kumimoji="0" lang="en-US" altLang="en-US" sz="800" b="0" i="0" u="none" strike="noStrike" cap="none" normalizeH="0" baseline="0" dirty="0">
                <a:ln>
                  <a:noFill/>
                </a:ln>
                <a:solidFill>
                  <a:srgbClr val="0B0B0B"/>
                </a:solidFill>
                <a:effectLst/>
                <a:ea typeface="Open Sans"/>
              </a:rPr>
              <a:t>, where</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a:t>
            </a:r>
            <a:r>
              <a:rPr kumimoji="0" lang="en-US" altLang="en-US" sz="1000" b="0" i="0" u="none" strike="noStrike" cap="none" normalizeH="0" baseline="0" dirty="0">
                <a:ln>
                  <a:noFill/>
                </a:ln>
                <a:solidFill>
                  <a:srgbClr val="0B0B0B"/>
                </a:solidFill>
                <a:effectLst/>
                <a:latin typeface="Arial Unicode MS"/>
                <a:ea typeface="var(--chakra-fonts-mono)"/>
              </a:rPr>
              <a:t>C</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is the number of classes in the dataset. Thanks to the </a:t>
            </a:r>
            <a:r>
              <a:rPr kumimoji="0" lang="en-US" altLang="en-US" sz="1800" b="0" i="0" u="none" strike="noStrike" cap="none" normalizeH="0" baseline="0" dirty="0" err="1">
                <a:ln>
                  <a:noFill/>
                </a:ln>
                <a:solidFill>
                  <a:srgbClr val="0B0B0B"/>
                </a:solidFill>
                <a:effectLst/>
                <a:latin typeface="Arial" panose="020B0604020202020204" pitchFamily="34" charset="0"/>
                <a:ea typeface="Open Sans"/>
              </a:rPr>
              <a:t>softmax</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function, the model outputs a discrete probability distribution vector, also of dimension.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図 3">
            <a:extLst>
              <a:ext uri="{FF2B5EF4-FFF2-40B4-BE49-F238E27FC236}">
                <a16:creationId xmlns:a16="http://schemas.microsoft.com/office/drawing/2014/main" id="{823273D6-FF06-460D-806A-4CCAC65FC1C3}"/>
              </a:ext>
            </a:extLst>
          </p:cNvPr>
          <p:cNvPicPr>
            <a:picLocks noChangeAspect="1"/>
          </p:cNvPicPr>
          <p:nvPr/>
        </p:nvPicPr>
        <p:blipFill>
          <a:blip r:embed="rId2"/>
          <a:stretch>
            <a:fillRect/>
          </a:stretch>
        </p:blipFill>
        <p:spPr>
          <a:xfrm>
            <a:off x="1656656" y="798990"/>
            <a:ext cx="6919537" cy="2727522"/>
          </a:xfrm>
          <a:prstGeom prst="rect">
            <a:avLst/>
          </a:prstGeom>
        </p:spPr>
      </p:pic>
    </p:spTree>
    <p:extLst>
      <p:ext uri="{BB962C8B-B14F-4D97-AF65-F5344CB8AC3E}">
        <p14:creationId xmlns:p14="http://schemas.microsoft.com/office/powerpoint/2010/main" val="3203445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C4E8033-2C8B-49CB-BF6A-518CECF6C976}"/>
              </a:ext>
            </a:extLst>
          </p:cNvPr>
          <p:cNvPicPr>
            <a:picLocks noChangeAspect="1"/>
          </p:cNvPicPr>
          <p:nvPr/>
        </p:nvPicPr>
        <p:blipFill>
          <a:blip r:embed="rId2"/>
          <a:stretch>
            <a:fillRect/>
          </a:stretch>
        </p:blipFill>
        <p:spPr>
          <a:xfrm>
            <a:off x="725750" y="0"/>
            <a:ext cx="8933155" cy="3509454"/>
          </a:xfrm>
          <a:prstGeom prst="rect">
            <a:avLst/>
          </a:prstGeom>
        </p:spPr>
      </p:pic>
      <p:pic>
        <p:nvPicPr>
          <p:cNvPr id="3" name="図 2">
            <a:extLst>
              <a:ext uri="{FF2B5EF4-FFF2-40B4-BE49-F238E27FC236}">
                <a16:creationId xmlns:a16="http://schemas.microsoft.com/office/drawing/2014/main" id="{45CAF4ED-BE07-4D1A-A8EA-81B29C47C172}"/>
              </a:ext>
            </a:extLst>
          </p:cNvPr>
          <p:cNvPicPr>
            <a:picLocks noChangeAspect="1"/>
          </p:cNvPicPr>
          <p:nvPr/>
        </p:nvPicPr>
        <p:blipFill>
          <a:blip r:embed="rId3"/>
          <a:stretch>
            <a:fillRect/>
          </a:stretch>
        </p:blipFill>
        <p:spPr>
          <a:xfrm>
            <a:off x="606672" y="3308527"/>
            <a:ext cx="9416218" cy="3549473"/>
          </a:xfrm>
          <a:prstGeom prst="rect">
            <a:avLst/>
          </a:prstGeom>
        </p:spPr>
      </p:pic>
    </p:spTree>
    <p:extLst>
      <p:ext uri="{BB962C8B-B14F-4D97-AF65-F5344CB8AC3E}">
        <p14:creationId xmlns:p14="http://schemas.microsoft.com/office/powerpoint/2010/main" val="3376520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CDEF9FB-5FC0-4BEE-98D4-903800E16D2D}"/>
              </a:ext>
            </a:extLst>
          </p:cNvPr>
          <p:cNvPicPr>
            <a:picLocks noChangeAspect="1"/>
          </p:cNvPicPr>
          <p:nvPr/>
        </p:nvPicPr>
        <p:blipFill>
          <a:blip r:embed="rId2"/>
          <a:stretch>
            <a:fillRect/>
          </a:stretch>
        </p:blipFill>
        <p:spPr>
          <a:xfrm>
            <a:off x="0" y="0"/>
            <a:ext cx="12192000" cy="3128000"/>
          </a:xfrm>
          <a:prstGeom prst="rect">
            <a:avLst/>
          </a:prstGeom>
        </p:spPr>
      </p:pic>
    </p:spTree>
    <p:extLst>
      <p:ext uri="{BB962C8B-B14F-4D97-AF65-F5344CB8AC3E}">
        <p14:creationId xmlns:p14="http://schemas.microsoft.com/office/powerpoint/2010/main" val="996719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0A08D2B-B147-4C7C-A42B-C09B62991917}"/>
              </a:ext>
            </a:extLst>
          </p:cNvPr>
          <p:cNvSpPr/>
          <p:nvPr/>
        </p:nvSpPr>
        <p:spPr>
          <a:xfrm>
            <a:off x="110994" y="92761"/>
            <a:ext cx="1813958" cy="369332"/>
          </a:xfrm>
          <a:prstGeom prst="rect">
            <a:avLst/>
          </a:prstGeom>
        </p:spPr>
        <p:txBody>
          <a:bodyPr wrap="none">
            <a:spAutoFit/>
          </a:bodyPr>
          <a:lstStyle/>
          <a:p>
            <a:r>
              <a:rPr lang="en-IN" dirty="0">
                <a:solidFill>
                  <a:srgbClr val="0B0B0B"/>
                </a:solidFill>
                <a:latin typeface="var(--chakra-fonts-heading)"/>
              </a:rPr>
              <a:t>Gradient Descent</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39B1B09A-8717-4F32-9133-1D36738B7566}"/>
              </a:ext>
            </a:extLst>
          </p:cNvPr>
          <p:cNvPicPr>
            <a:picLocks noChangeAspect="1"/>
          </p:cNvPicPr>
          <p:nvPr/>
        </p:nvPicPr>
        <p:blipFill>
          <a:blip r:embed="rId2"/>
          <a:stretch>
            <a:fillRect/>
          </a:stretch>
        </p:blipFill>
        <p:spPr>
          <a:xfrm>
            <a:off x="110994" y="539004"/>
            <a:ext cx="7532680" cy="3055256"/>
          </a:xfrm>
          <a:prstGeom prst="rect">
            <a:avLst/>
          </a:prstGeom>
        </p:spPr>
      </p:pic>
      <p:sp>
        <p:nvSpPr>
          <p:cNvPr id="4" name="正方形/長方形 3">
            <a:extLst>
              <a:ext uri="{FF2B5EF4-FFF2-40B4-BE49-F238E27FC236}">
                <a16:creationId xmlns:a16="http://schemas.microsoft.com/office/drawing/2014/main" id="{277F28D5-E56D-49A8-81D4-54B0EC7F5342}"/>
              </a:ext>
            </a:extLst>
          </p:cNvPr>
          <p:cNvSpPr/>
          <p:nvPr/>
        </p:nvSpPr>
        <p:spPr>
          <a:xfrm>
            <a:off x="110994" y="3857602"/>
            <a:ext cx="11691891" cy="2554545"/>
          </a:xfrm>
          <a:prstGeom prst="rect">
            <a:avLst/>
          </a:prstGeom>
        </p:spPr>
        <p:txBody>
          <a:bodyPr wrap="square">
            <a:spAutoFit/>
          </a:bodyPr>
          <a:lstStyle/>
          <a:p>
            <a:r>
              <a:rPr lang="en-IN" sz="1600" dirty="0">
                <a:solidFill>
                  <a:srgbClr val="0B0B0B"/>
                </a:solidFill>
                <a:latin typeface="Open Sans"/>
              </a:rPr>
              <a:t>Fitting or training a ML algorithm consists of finding the combination of weights that </a:t>
            </a:r>
            <a:r>
              <a:rPr lang="en-IN" sz="1600" b="1" dirty="0">
                <a:solidFill>
                  <a:srgbClr val="0B0B0B"/>
                </a:solidFill>
                <a:latin typeface="Open Sans"/>
              </a:rPr>
              <a:t>minimizes the loss function</a:t>
            </a:r>
            <a:r>
              <a:rPr lang="en-IN" sz="1600" dirty="0">
                <a:solidFill>
                  <a:srgbClr val="0B0B0B"/>
                </a:solidFill>
                <a:latin typeface="Open Sans"/>
              </a:rPr>
              <a:t>. In some cases, it is possible to find an analytical solution (for example, </a:t>
            </a:r>
            <a:r>
              <a:rPr lang="en-IN" sz="1600" b="1" u="sng" dirty="0">
                <a:solidFill>
                  <a:srgbClr val="2015FF"/>
                </a:solidFill>
                <a:latin typeface="Open Sans"/>
                <a:hlinkClick r:id="rId3"/>
              </a:rPr>
              <a:t>linear regression with L2 loss(opens in a new tab)</a:t>
            </a:r>
            <a:r>
              <a:rPr lang="en-IN" sz="1600" dirty="0">
                <a:solidFill>
                  <a:srgbClr val="0B0B0B"/>
                </a:solidFill>
                <a:latin typeface="Open Sans"/>
              </a:rPr>
              <a:t>). However, for most of the algorithms tackled in this course, the analytical solution to the loss minimization problem does not exist.</a:t>
            </a:r>
          </a:p>
          <a:p>
            <a:r>
              <a:rPr lang="en-IN" sz="1600" dirty="0">
                <a:solidFill>
                  <a:srgbClr val="0B0B0B"/>
                </a:solidFill>
                <a:latin typeface="Open Sans"/>
              </a:rPr>
              <a:t>The </a:t>
            </a:r>
            <a:r>
              <a:rPr lang="en-IN" sz="1600" b="1" dirty="0">
                <a:solidFill>
                  <a:srgbClr val="0B0B0B"/>
                </a:solidFill>
                <a:latin typeface="Open Sans"/>
              </a:rPr>
              <a:t>gradient descent</a:t>
            </a:r>
            <a:r>
              <a:rPr lang="en-IN" sz="1600" dirty="0">
                <a:solidFill>
                  <a:srgbClr val="0B0B0B"/>
                </a:solidFill>
                <a:latin typeface="Open Sans"/>
              </a:rPr>
              <a:t> algorithm is an iterative approach to find the minimum of the loss function. This algorithm takes a step towards this minimum using the gradient of the loss function scaled by a float called the </a:t>
            </a:r>
            <a:r>
              <a:rPr lang="en-IN" sz="1600" b="1" dirty="0">
                <a:solidFill>
                  <a:srgbClr val="0B0B0B"/>
                </a:solidFill>
                <a:latin typeface="Open Sans"/>
              </a:rPr>
              <a:t>learning rate</a:t>
            </a:r>
            <a:r>
              <a:rPr lang="en-IN" sz="1600" dirty="0">
                <a:solidFill>
                  <a:srgbClr val="0B0B0B"/>
                </a:solidFill>
                <a:latin typeface="Open Sans"/>
              </a:rPr>
              <a:t>.</a:t>
            </a:r>
          </a:p>
          <a:p>
            <a:r>
              <a:rPr lang="en-IN" sz="1600" dirty="0">
                <a:solidFill>
                  <a:srgbClr val="0B0B0B"/>
                </a:solidFill>
                <a:latin typeface="Open Sans"/>
              </a:rPr>
              <a:t>One of the challenges when using the gradient descent algorithm is the existence of </a:t>
            </a:r>
            <a:r>
              <a:rPr lang="en-IN" sz="1600" b="1" dirty="0">
                <a:solidFill>
                  <a:srgbClr val="0B0B0B"/>
                </a:solidFill>
                <a:latin typeface="Open Sans"/>
              </a:rPr>
              <a:t>local minima</a:t>
            </a:r>
            <a:r>
              <a:rPr lang="en-IN" sz="1600" dirty="0">
                <a:solidFill>
                  <a:srgbClr val="0B0B0B"/>
                </a:solidFill>
                <a:latin typeface="Open Sans"/>
              </a:rPr>
              <a:t>. Local minima are minima in a local subset of the loss function domain. They are the smallest value this function can take, only in this small subset, as opposed to the </a:t>
            </a:r>
            <a:r>
              <a:rPr lang="en-IN" sz="1600" b="1" dirty="0">
                <a:solidFill>
                  <a:srgbClr val="0B0B0B"/>
                </a:solidFill>
                <a:latin typeface="Open Sans"/>
              </a:rPr>
              <a:t>global minimum</a:t>
            </a:r>
            <a:r>
              <a:rPr lang="en-IN" sz="1600" dirty="0">
                <a:solidFill>
                  <a:srgbClr val="0B0B0B"/>
                </a:solidFill>
                <a:latin typeface="Open Sans"/>
              </a:rPr>
              <a:t> where the loss function takes the smallest value of its entire domain. The gradient descent algorithm can get stuck in local minima and outputs suboptimal solutions. Later in this lesson, we will see how other approaches solve this problem.</a:t>
            </a:r>
            <a:endParaRPr lang="en-IN" sz="1600" b="0" i="0" dirty="0">
              <a:solidFill>
                <a:srgbClr val="0B0B0B"/>
              </a:solidFill>
              <a:effectLst/>
              <a:latin typeface="Open Sans"/>
            </a:endParaRPr>
          </a:p>
        </p:txBody>
      </p:sp>
    </p:spTree>
    <p:extLst>
      <p:ext uri="{BB962C8B-B14F-4D97-AF65-F5344CB8AC3E}">
        <p14:creationId xmlns:p14="http://schemas.microsoft.com/office/powerpoint/2010/main" val="1671876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15C0EE6-12B7-4665-8F7A-BA4476AC2390}"/>
              </a:ext>
            </a:extLst>
          </p:cNvPr>
          <p:cNvPicPr>
            <a:picLocks noChangeAspect="1"/>
          </p:cNvPicPr>
          <p:nvPr/>
        </p:nvPicPr>
        <p:blipFill>
          <a:blip r:embed="rId2"/>
          <a:stretch>
            <a:fillRect/>
          </a:stretch>
        </p:blipFill>
        <p:spPr>
          <a:xfrm>
            <a:off x="0" y="0"/>
            <a:ext cx="10644326" cy="3504248"/>
          </a:xfrm>
          <a:prstGeom prst="rect">
            <a:avLst/>
          </a:prstGeom>
        </p:spPr>
      </p:pic>
      <p:pic>
        <p:nvPicPr>
          <p:cNvPr id="3" name="図 2">
            <a:extLst>
              <a:ext uri="{FF2B5EF4-FFF2-40B4-BE49-F238E27FC236}">
                <a16:creationId xmlns:a16="http://schemas.microsoft.com/office/drawing/2014/main" id="{DE459B69-F2C9-42D6-A80C-1C5F02884AE7}"/>
              </a:ext>
            </a:extLst>
          </p:cNvPr>
          <p:cNvPicPr>
            <a:picLocks noChangeAspect="1"/>
          </p:cNvPicPr>
          <p:nvPr/>
        </p:nvPicPr>
        <p:blipFill>
          <a:blip r:embed="rId3"/>
          <a:stretch>
            <a:fillRect/>
          </a:stretch>
        </p:blipFill>
        <p:spPr>
          <a:xfrm>
            <a:off x="0" y="3305088"/>
            <a:ext cx="12192000" cy="3283987"/>
          </a:xfrm>
          <a:prstGeom prst="rect">
            <a:avLst/>
          </a:prstGeom>
        </p:spPr>
      </p:pic>
    </p:spTree>
    <p:extLst>
      <p:ext uri="{BB962C8B-B14F-4D97-AF65-F5344CB8AC3E}">
        <p14:creationId xmlns:p14="http://schemas.microsoft.com/office/powerpoint/2010/main" val="1684856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9E45C4E-0116-47B4-A617-54366788C85E}"/>
              </a:ext>
            </a:extLst>
          </p:cNvPr>
          <p:cNvSpPr/>
          <p:nvPr/>
        </p:nvSpPr>
        <p:spPr>
          <a:xfrm>
            <a:off x="207145" y="4716197"/>
            <a:ext cx="11777709" cy="1200329"/>
          </a:xfrm>
          <a:prstGeom prst="rect">
            <a:avLst/>
          </a:prstGeom>
        </p:spPr>
        <p:txBody>
          <a:bodyPr wrap="square">
            <a:spAutoFit/>
          </a:bodyPr>
          <a:lstStyle/>
          <a:p>
            <a:r>
              <a:rPr lang="en-IN">
                <a:solidFill>
                  <a:srgbClr val="0B0B0B"/>
                </a:solidFill>
                <a:latin typeface="Open Sans"/>
              </a:rPr>
              <a:t>Because of memory limitations, the entire dataset is almost never loaded at once and fed through the model, as is the case in </a:t>
            </a:r>
            <a:r>
              <a:rPr lang="en-IN" b="1">
                <a:solidFill>
                  <a:srgbClr val="0B0B0B"/>
                </a:solidFill>
                <a:latin typeface="Open Sans"/>
              </a:rPr>
              <a:t>batch gradient descent</a:t>
            </a:r>
            <a:r>
              <a:rPr lang="en-IN">
                <a:solidFill>
                  <a:srgbClr val="0B0B0B"/>
                </a:solidFill>
                <a:latin typeface="Open Sans"/>
              </a:rPr>
              <a:t>. Instead, </a:t>
            </a:r>
            <a:r>
              <a:rPr lang="en-IN" b="1">
                <a:solidFill>
                  <a:srgbClr val="0B0B0B"/>
                </a:solidFill>
                <a:latin typeface="Open Sans"/>
              </a:rPr>
              <a:t>batches</a:t>
            </a:r>
            <a:r>
              <a:rPr lang="en-IN">
                <a:solidFill>
                  <a:srgbClr val="0B0B0B"/>
                </a:solidFill>
                <a:latin typeface="Open Sans"/>
              </a:rPr>
              <a:t> of inputs are created. Gradient descent performed on batches of just one input at a time is called </a:t>
            </a:r>
            <a:r>
              <a:rPr lang="en-IN" b="1">
                <a:solidFill>
                  <a:srgbClr val="0B0B0B"/>
                </a:solidFill>
                <a:latin typeface="Open Sans"/>
              </a:rPr>
              <a:t>stochastic gradient descent (SGD)</a:t>
            </a:r>
            <a:r>
              <a:rPr lang="en-IN">
                <a:solidFill>
                  <a:srgbClr val="0B0B0B"/>
                </a:solidFill>
                <a:latin typeface="Open Sans"/>
              </a:rPr>
              <a:t>, while batches of more than one, but not all at once (e.g. 20 batches of 200 images each), are called </a:t>
            </a:r>
            <a:r>
              <a:rPr lang="en-IN" b="1">
                <a:solidFill>
                  <a:srgbClr val="0B0B0B"/>
                </a:solidFill>
                <a:latin typeface="Open Sans"/>
              </a:rPr>
              <a:t>mini-batch</a:t>
            </a:r>
            <a:r>
              <a:rPr lang="en-IN">
                <a:solidFill>
                  <a:srgbClr val="0B0B0B"/>
                </a:solidFill>
                <a:latin typeface="Open Sans"/>
              </a:rPr>
              <a:t> gradient descent.</a:t>
            </a:r>
            <a:endParaRPr lang="en-IN" dirty="0"/>
          </a:p>
        </p:txBody>
      </p:sp>
      <p:sp>
        <p:nvSpPr>
          <p:cNvPr id="3" name="正方形/長方形 2">
            <a:extLst>
              <a:ext uri="{FF2B5EF4-FFF2-40B4-BE49-F238E27FC236}">
                <a16:creationId xmlns:a16="http://schemas.microsoft.com/office/drawing/2014/main" id="{194348E6-D053-4E3D-885B-EDDCA12FA01E}"/>
              </a:ext>
            </a:extLst>
          </p:cNvPr>
          <p:cNvSpPr/>
          <p:nvPr/>
        </p:nvSpPr>
        <p:spPr>
          <a:xfrm>
            <a:off x="0" y="75005"/>
            <a:ext cx="2814232" cy="369332"/>
          </a:xfrm>
          <a:prstGeom prst="rect">
            <a:avLst/>
          </a:prstGeom>
        </p:spPr>
        <p:txBody>
          <a:bodyPr wrap="none">
            <a:spAutoFit/>
          </a:bodyPr>
          <a:lstStyle/>
          <a:p>
            <a:r>
              <a:rPr lang="en-IN" dirty="0">
                <a:solidFill>
                  <a:srgbClr val="0B0B0B"/>
                </a:solidFill>
                <a:latin typeface="var(--chakra-fonts-heading)"/>
              </a:rPr>
              <a:t>Stochastic Gradient Descent</a:t>
            </a:r>
            <a:endParaRPr lang="en-IN" b="0" i="0" dirty="0">
              <a:solidFill>
                <a:srgbClr val="0B0B0B"/>
              </a:solidFill>
              <a:effectLst/>
              <a:latin typeface="var(--chakra-fonts-heading)"/>
            </a:endParaRPr>
          </a:p>
        </p:txBody>
      </p:sp>
      <p:pic>
        <p:nvPicPr>
          <p:cNvPr id="4" name="図 3">
            <a:extLst>
              <a:ext uri="{FF2B5EF4-FFF2-40B4-BE49-F238E27FC236}">
                <a16:creationId xmlns:a16="http://schemas.microsoft.com/office/drawing/2014/main" id="{5E90C835-94FD-4748-81DF-EFC591535F30}"/>
              </a:ext>
            </a:extLst>
          </p:cNvPr>
          <p:cNvPicPr>
            <a:picLocks noChangeAspect="1"/>
          </p:cNvPicPr>
          <p:nvPr/>
        </p:nvPicPr>
        <p:blipFill>
          <a:blip r:embed="rId2"/>
          <a:stretch>
            <a:fillRect/>
          </a:stretch>
        </p:blipFill>
        <p:spPr>
          <a:xfrm>
            <a:off x="1084786" y="594803"/>
            <a:ext cx="9414737" cy="3897298"/>
          </a:xfrm>
          <a:prstGeom prst="rect">
            <a:avLst/>
          </a:prstGeom>
        </p:spPr>
      </p:pic>
    </p:spTree>
    <p:extLst>
      <p:ext uri="{BB962C8B-B14F-4D97-AF65-F5344CB8AC3E}">
        <p14:creationId xmlns:p14="http://schemas.microsoft.com/office/powerpoint/2010/main" val="3559438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401DFD6-4A85-4026-B631-700A9BE14081}"/>
              </a:ext>
            </a:extLst>
          </p:cNvPr>
          <p:cNvSpPr/>
          <p:nvPr/>
        </p:nvSpPr>
        <p:spPr>
          <a:xfrm>
            <a:off x="104267" y="101639"/>
            <a:ext cx="1791901" cy="369332"/>
          </a:xfrm>
          <a:prstGeom prst="rect">
            <a:avLst/>
          </a:prstGeom>
        </p:spPr>
        <p:txBody>
          <a:bodyPr wrap="none">
            <a:spAutoFit/>
          </a:bodyPr>
          <a:lstStyle/>
          <a:p>
            <a:r>
              <a:rPr lang="en-IN" dirty="0">
                <a:solidFill>
                  <a:srgbClr val="0B0B0B"/>
                </a:solidFill>
                <a:latin typeface="var(--chakra-fonts-heading)"/>
              </a:rPr>
              <a:t>Other Optimizers</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2FCA8A42-19C4-4411-910B-8B944D212F49}"/>
              </a:ext>
            </a:extLst>
          </p:cNvPr>
          <p:cNvSpPr/>
          <p:nvPr/>
        </p:nvSpPr>
        <p:spPr>
          <a:xfrm>
            <a:off x="0" y="4765880"/>
            <a:ext cx="12091386" cy="1754326"/>
          </a:xfrm>
          <a:prstGeom prst="rect">
            <a:avLst/>
          </a:prstGeom>
        </p:spPr>
        <p:txBody>
          <a:bodyPr wrap="square">
            <a:spAutoFit/>
          </a:bodyPr>
          <a:lstStyle/>
          <a:p>
            <a:r>
              <a:rPr lang="en-IN" dirty="0">
                <a:solidFill>
                  <a:srgbClr val="0B0B0B"/>
                </a:solidFill>
                <a:latin typeface="Open Sans"/>
              </a:rPr>
              <a:t>One way to overcome the local minima issue is to add a </a:t>
            </a:r>
            <a:r>
              <a:rPr lang="en-IN" b="1" dirty="0">
                <a:solidFill>
                  <a:srgbClr val="0B0B0B"/>
                </a:solidFill>
                <a:latin typeface="Open Sans"/>
              </a:rPr>
              <a:t>momentum term</a:t>
            </a:r>
            <a:r>
              <a:rPr lang="en-IN" dirty="0">
                <a:solidFill>
                  <a:srgbClr val="0B0B0B"/>
                </a:solidFill>
                <a:latin typeface="Open Sans"/>
              </a:rPr>
              <a:t>. This approach is taking its inspiration from physics: the optimizer should gain velocity when taking multiple consecutive steps in the same direction. This velocity will help the optimizer to overcome local minima.</a:t>
            </a:r>
          </a:p>
          <a:p>
            <a:r>
              <a:rPr lang="en-IN" dirty="0">
                <a:solidFill>
                  <a:srgbClr val="0B0B0B"/>
                </a:solidFill>
                <a:latin typeface="Open Sans"/>
              </a:rPr>
              <a:t>You can read more about momentum in the </a:t>
            </a:r>
            <a:r>
              <a:rPr lang="en-IN" b="1" u="sng" dirty="0">
                <a:solidFill>
                  <a:srgbClr val="2015FF"/>
                </a:solidFill>
                <a:latin typeface="Open Sans"/>
                <a:hlinkClick r:id="rId2"/>
              </a:rPr>
              <a:t>original paper(opens in a new tab)</a:t>
            </a:r>
            <a:r>
              <a:rPr lang="en-IN" dirty="0">
                <a:solidFill>
                  <a:srgbClr val="0B0B0B"/>
                </a:solidFill>
                <a:latin typeface="Open Sans"/>
              </a:rPr>
              <a:t>.</a:t>
            </a:r>
          </a:p>
          <a:p>
            <a:r>
              <a:rPr lang="en-IN" dirty="0">
                <a:solidFill>
                  <a:srgbClr val="0B0B0B"/>
                </a:solidFill>
                <a:latin typeface="Open Sans"/>
              </a:rPr>
              <a:t>This paper provides a nice overview of the most common optimizers used in deep learning: </a:t>
            </a:r>
            <a:r>
              <a:rPr lang="en-IN" b="1" u="sng" dirty="0">
                <a:solidFill>
                  <a:srgbClr val="2015FF"/>
                </a:solidFill>
                <a:latin typeface="Open Sans"/>
                <a:hlinkClick r:id="rId3"/>
              </a:rPr>
              <a:t>An overview of gradient descent optimization algorithms(opens in a new tab)</a:t>
            </a:r>
            <a:r>
              <a:rPr lang="en-IN" dirty="0">
                <a:solidFill>
                  <a:srgbClr val="0B0B0B"/>
                </a:solidFill>
                <a:latin typeface="Open Sans"/>
              </a:rPr>
              <a:t>.</a:t>
            </a:r>
            <a:endParaRPr lang="en-IN" b="0" i="0" dirty="0">
              <a:solidFill>
                <a:srgbClr val="0B0B0B"/>
              </a:solidFill>
              <a:effectLst/>
              <a:latin typeface="Open Sans"/>
            </a:endParaRPr>
          </a:p>
        </p:txBody>
      </p:sp>
      <p:pic>
        <p:nvPicPr>
          <p:cNvPr id="5" name="図 4">
            <a:extLst>
              <a:ext uri="{FF2B5EF4-FFF2-40B4-BE49-F238E27FC236}">
                <a16:creationId xmlns:a16="http://schemas.microsoft.com/office/drawing/2014/main" id="{0DEF0A01-7AF1-4CEC-8F3F-737B30706381}"/>
              </a:ext>
            </a:extLst>
          </p:cNvPr>
          <p:cNvPicPr>
            <a:picLocks noChangeAspect="1"/>
          </p:cNvPicPr>
          <p:nvPr/>
        </p:nvPicPr>
        <p:blipFill>
          <a:blip r:embed="rId4"/>
          <a:stretch>
            <a:fillRect/>
          </a:stretch>
        </p:blipFill>
        <p:spPr>
          <a:xfrm>
            <a:off x="1062361" y="559520"/>
            <a:ext cx="9639598" cy="4117810"/>
          </a:xfrm>
          <a:prstGeom prst="rect">
            <a:avLst/>
          </a:prstGeom>
        </p:spPr>
      </p:pic>
    </p:spTree>
    <p:extLst>
      <p:ext uri="{BB962C8B-B14F-4D97-AF65-F5344CB8AC3E}">
        <p14:creationId xmlns:p14="http://schemas.microsoft.com/office/powerpoint/2010/main" val="1637403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74A897D-1FB2-4669-B830-4D1DD189E50A}"/>
              </a:ext>
            </a:extLst>
          </p:cNvPr>
          <p:cNvPicPr>
            <a:picLocks noChangeAspect="1"/>
          </p:cNvPicPr>
          <p:nvPr/>
        </p:nvPicPr>
        <p:blipFill>
          <a:blip r:embed="rId2"/>
          <a:stretch>
            <a:fillRect/>
          </a:stretch>
        </p:blipFill>
        <p:spPr>
          <a:xfrm>
            <a:off x="349327" y="125720"/>
            <a:ext cx="7267575" cy="4333875"/>
          </a:xfrm>
          <a:prstGeom prst="rect">
            <a:avLst/>
          </a:prstGeom>
        </p:spPr>
      </p:pic>
    </p:spTree>
    <p:extLst>
      <p:ext uri="{BB962C8B-B14F-4D97-AF65-F5344CB8AC3E}">
        <p14:creationId xmlns:p14="http://schemas.microsoft.com/office/powerpoint/2010/main" val="41350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B0D1A89-51A3-49EA-8B52-C0EA56B9A487}"/>
              </a:ext>
            </a:extLst>
          </p:cNvPr>
          <p:cNvSpPr/>
          <p:nvPr/>
        </p:nvSpPr>
        <p:spPr>
          <a:xfrm>
            <a:off x="74119" y="83883"/>
            <a:ext cx="2959656" cy="369332"/>
          </a:xfrm>
          <a:prstGeom prst="rect">
            <a:avLst/>
          </a:prstGeom>
        </p:spPr>
        <p:txBody>
          <a:bodyPr wrap="none">
            <a:spAutoFit/>
          </a:bodyPr>
          <a:lstStyle/>
          <a:p>
            <a:r>
              <a:rPr lang="en-IN" dirty="0">
                <a:solidFill>
                  <a:srgbClr val="0B0B0B"/>
                </a:solidFill>
                <a:latin typeface="var(--chakra-fonts-heading)"/>
              </a:rPr>
              <a:t>Learning Rates and Annealing</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6331A25D-44E5-4F72-BC6C-15D813C42826}"/>
              </a:ext>
            </a:extLst>
          </p:cNvPr>
          <p:cNvSpPr/>
          <p:nvPr/>
        </p:nvSpPr>
        <p:spPr>
          <a:xfrm>
            <a:off x="225039" y="5509854"/>
            <a:ext cx="12117881" cy="1477328"/>
          </a:xfrm>
          <a:prstGeom prst="rect">
            <a:avLst/>
          </a:prstGeom>
        </p:spPr>
        <p:txBody>
          <a:bodyPr wrap="square">
            <a:spAutoFit/>
          </a:bodyPr>
          <a:lstStyle/>
          <a:p>
            <a:r>
              <a:rPr lang="en-IN" dirty="0">
                <a:solidFill>
                  <a:srgbClr val="0B0B0B"/>
                </a:solidFill>
                <a:latin typeface="Open Sans"/>
              </a:rPr>
              <a:t>As you will realize in the final project, the learning rate plays a critical role in the success of gradient descent approaches. A very popular approach to improve the performances of gradient descent methods is </a:t>
            </a:r>
            <a:r>
              <a:rPr lang="en-IN" b="1" dirty="0">
                <a:solidFill>
                  <a:srgbClr val="0B0B0B"/>
                </a:solidFill>
                <a:latin typeface="Open Sans"/>
              </a:rPr>
              <a:t>learning rate annealing</a:t>
            </a:r>
            <a:r>
              <a:rPr lang="en-IN" dirty="0">
                <a:solidFill>
                  <a:srgbClr val="0B0B0B"/>
                </a:solidFill>
                <a:latin typeface="Open Sans"/>
              </a:rPr>
              <a:t> which consists of decreasing the learning rate during training. Different strategies exist, such as stepwise annealing, cosine annealing or exponential annealing. The term </a:t>
            </a:r>
            <a:r>
              <a:rPr lang="en-IN" b="1" dirty="0">
                <a:solidFill>
                  <a:srgbClr val="0B0B0B"/>
                </a:solidFill>
                <a:latin typeface="Open Sans"/>
              </a:rPr>
              <a:t>learning scheduler</a:t>
            </a:r>
            <a:r>
              <a:rPr lang="en-IN" dirty="0">
                <a:solidFill>
                  <a:srgbClr val="0B0B0B"/>
                </a:solidFill>
                <a:latin typeface="Open Sans"/>
              </a:rPr>
              <a:t> is also used.</a:t>
            </a:r>
            <a:br>
              <a:rPr lang="en-IN" dirty="0"/>
            </a:br>
            <a:endParaRPr lang="en-IN" dirty="0"/>
          </a:p>
        </p:txBody>
      </p:sp>
      <p:pic>
        <p:nvPicPr>
          <p:cNvPr id="5" name="図 4">
            <a:extLst>
              <a:ext uri="{FF2B5EF4-FFF2-40B4-BE49-F238E27FC236}">
                <a16:creationId xmlns:a16="http://schemas.microsoft.com/office/drawing/2014/main" id="{C0148077-2E10-48EB-A3C7-CD370A7CB5FD}"/>
              </a:ext>
            </a:extLst>
          </p:cNvPr>
          <p:cNvPicPr>
            <a:picLocks noChangeAspect="1"/>
          </p:cNvPicPr>
          <p:nvPr/>
        </p:nvPicPr>
        <p:blipFill>
          <a:blip r:embed="rId2"/>
          <a:stretch>
            <a:fillRect/>
          </a:stretch>
        </p:blipFill>
        <p:spPr>
          <a:xfrm>
            <a:off x="819842" y="1278385"/>
            <a:ext cx="9811056" cy="4110037"/>
          </a:xfrm>
          <a:prstGeom prst="rect">
            <a:avLst/>
          </a:prstGeom>
        </p:spPr>
      </p:pic>
    </p:spTree>
    <p:extLst>
      <p:ext uri="{BB962C8B-B14F-4D97-AF65-F5344CB8AC3E}">
        <p14:creationId xmlns:p14="http://schemas.microsoft.com/office/powerpoint/2010/main" val="1740245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417F619D-FB04-41AB-A783-949C8939F839}"/>
              </a:ext>
            </a:extLst>
          </p:cNvPr>
          <p:cNvSpPr/>
          <p:nvPr/>
        </p:nvSpPr>
        <p:spPr>
          <a:xfrm>
            <a:off x="35510" y="3429000"/>
            <a:ext cx="12120979" cy="3693319"/>
          </a:xfrm>
          <a:prstGeom prst="rect">
            <a:avLst/>
          </a:prstGeom>
        </p:spPr>
        <p:txBody>
          <a:bodyPr wrap="square">
            <a:spAutoFit/>
          </a:bodyPr>
          <a:lstStyle/>
          <a:p>
            <a:r>
              <a:rPr lang="en-IN" dirty="0">
                <a:solidFill>
                  <a:srgbClr val="0B0B0B"/>
                </a:solidFill>
                <a:latin typeface="Open Sans"/>
              </a:rPr>
              <a:t>In this course, we focus on the </a:t>
            </a:r>
            <a:r>
              <a:rPr lang="en-IN" b="1" dirty="0">
                <a:solidFill>
                  <a:srgbClr val="0B0B0B"/>
                </a:solidFill>
                <a:latin typeface="Open Sans"/>
              </a:rPr>
              <a:t>prediction task</a:t>
            </a:r>
            <a:r>
              <a:rPr lang="en-IN" dirty="0">
                <a:solidFill>
                  <a:srgbClr val="0B0B0B"/>
                </a:solidFill>
                <a:latin typeface="Open Sans"/>
              </a:rPr>
              <a:t>, which consists of predicting an outcome using a set of observations. In particular, we will focus on the following:</a:t>
            </a:r>
          </a:p>
          <a:p>
            <a:pPr>
              <a:buFont typeface="Arial" panose="020B0604020202020204" pitchFamily="34" charset="0"/>
              <a:buChar char="•"/>
            </a:pPr>
            <a:r>
              <a:rPr lang="en-IN" b="1" dirty="0">
                <a:solidFill>
                  <a:srgbClr val="0B0B0B"/>
                </a:solidFill>
                <a:latin typeface="Open Sans"/>
              </a:rPr>
              <a:t>Regression:</a:t>
            </a:r>
            <a:r>
              <a:rPr lang="en-IN" dirty="0">
                <a:solidFill>
                  <a:srgbClr val="0B0B0B"/>
                </a:solidFill>
                <a:latin typeface="Open Sans"/>
              </a:rPr>
              <a:t> predict a quantity (</a:t>
            </a:r>
            <a:r>
              <a:rPr lang="en-IN" dirty="0" err="1">
                <a:solidFill>
                  <a:srgbClr val="0B0B0B"/>
                </a:solidFill>
                <a:latin typeface="Open Sans"/>
              </a:rPr>
              <a:t>eg</a:t>
            </a:r>
            <a:r>
              <a:rPr lang="en-IN" dirty="0">
                <a:solidFill>
                  <a:srgbClr val="0B0B0B"/>
                </a:solidFill>
                <a:latin typeface="Open Sans"/>
              </a:rPr>
              <a:t>, distance, time) and understand the relation between two variables.</a:t>
            </a:r>
          </a:p>
          <a:p>
            <a:pPr>
              <a:buFont typeface="Arial" panose="020B0604020202020204" pitchFamily="34" charset="0"/>
              <a:buChar char="•"/>
            </a:pPr>
            <a:r>
              <a:rPr lang="en-IN" b="1" dirty="0">
                <a:solidFill>
                  <a:srgbClr val="0B0B0B"/>
                </a:solidFill>
                <a:latin typeface="Open Sans"/>
              </a:rPr>
              <a:t>Classification:</a:t>
            </a:r>
            <a:r>
              <a:rPr lang="en-IN" dirty="0">
                <a:solidFill>
                  <a:srgbClr val="0B0B0B"/>
                </a:solidFill>
                <a:latin typeface="Open Sans"/>
              </a:rPr>
              <a:t> assign a discrete class (</a:t>
            </a:r>
            <a:r>
              <a:rPr lang="en-IN" dirty="0" err="1">
                <a:solidFill>
                  <a:srgbClr val="0B0B0B"/>
                </a:solidFill>
                <a:latin typeface="Open Sans"/>
              </a:rPr>
              <a:t>eg</a:t>
            </a:r>
            <a:r>
              <a:rPr lang="en-IN" dirty="0">
                <a:solidFill>
                  <a:srgbClr val="0B0B0B"/>
                </a:solidFill>
                <a:latin typeface="Open Sans"/>
              </a:rPr>
              <a:t>, traffic sign) to an input.</a:t>
            </a:r>
          </a:p>
          <a:p>
            <a:r>
              <a:rPr lang="en-IN" dirty="0">
                <a:solidFill>
                  <a:srgbClr val="0B0B0B"/>
                </a:solidFill>
                <a:latin typeface="Open Sans"/>
              </a:rPr>
              <a:t>This lesson will be organized as follow:</a:t>
            </a:r>
          </a:p>
          <a:p>
            <a:pPr>
              <a:buFont typeface="Arial" panose="020B0604020202020204" pitchFamily="34" charset="0"/>
              <a:buChar char="•"/>
            </a:pPr>
            <a:r>
              <a:rPr lang="en-IN" dirty="0">
                <a:solidFill>
                  <a:srgbClr val="0B0B0B"/>
                </a:solidFill>
                <a:latin typeface="Open Sans"/>
              </a:rPr>
              <a:t>Linear regression</a:t>
            </a:r>
          </a:p>
          <a:p>
            <a:pPr>
              <a:buFont typeface="Arial" panose="020B0604020202020204" pitchFamily="34" charset="0"/>
              <a:buChar char="•"/>
            </a:pPr>
            <a:r>
              <a:rPr lang="en-IN" dirty="0">
                <a:solidFill>
                  <a:srgbClr val="0B0B0B"/>
                </a:solidFill>
                <a:latin typeface="Open Sans"/>
              </a:rPr>
              <a:t>Logistic regression</a:t>
            </a:r>
          </a:p>
          <a:p>
            <a:pPr>
              <a:buFont typeface="Arial" panose="020B0604020202020204" pitchFamily="34" charset="0"/>
              <a:buChar char="•"/>
            </a:pPr>
            <a:r>
              <a:rPr lang="en-IN" dirty="0">
                <a:solidFill>
                  <a:srgbClr val="0B0B0B"/>
                </a:solidFill>
                <a:latin typeface="Open Sans"/>
              </a:rPr>
              <a:t>Optimization with gradient descent</a:t>
            </a:r>
          </a:p>
          <a:p>
            <a:pPr>
              <a:buFont typeface="Arial" panose="020B0604020202020204" pitchFamily="34" charset="0"/>
              <a:buChar char="•"/>
            </a:pPr>
            <a:r>
              <a:rPr lang="en-IN" dirty="0">
                <a:solidFill>
                  <a:srgbClr val="0B0B0B"/>
                </a:solidFill>
                <a:latin typeface="Open Sans"/>
              </a:rPr>
              <a:t>Feed forward neural networks</a:t>
            </a:r>
          </a:p>
          <a:p>
            <a:pPr>
              <a:buFont typeface="Arial" panose="020B0604020202020204" pitchFamily="34" charset="0"/>
              <a:buChar char="•"/>
            </a:pPr>
            <a:r>
              <a:rPr lang="en-IN" dirty="0">
                <a:solidFill>
                  <a:srgbClr val="0B0B0B"/>
                </a:solidFill>
                <a:latin typeface="Open Sans"/>
              </a:rPr>
              <a:t>Backpropagation</a:t>
            </a:r>
          </a:p>
          <a:p>
            <a:pPr>
              <a:buFont typeface="Arial" panose="020B0604020202020204" pitchFamily="34" charset="0"/>
              <a:buChar char="•"/>
            </a:pPr>
            <a:r>
              <a:rPr lang="en-IN" dirty="0">
                <a:solidFill>
                  <a:srgbClr val="0B0B0B"/>
                </a:solidFill>
                <a:latin typeface="Open Sans"/>
              </a:rPr>
              <a:t>Image classification with a neural network</a:t>
            </a:r>
          </a:p>
          <a:p>
            <a:br>
              <a:rPr lang="en-IN" dirty="0"/>
            </a:br>
            <a:endParaRPr lang="en-IN" dirty="0"/>
          </a:p>
        </p:txBody>
      </p:sp>
      <p:pic>
        <p:nvPicPr>
          <p:cNvPr id="5" name="図 4">
            <a:extLst>
              <a:ext uri="{FF2B5EF4-FFF2-40B4-BE49-F238E27FC236}">
                <a16:creationId xmlns:a16="http://schemas.microsoft.com/office/drawing/2014/main" id="{DEB2189C-BEA2-44D5-8F9B-612F373720DD}"/>
              </a:ext>
            </a:extLst>
          </p:cNvPr>
          <p:cNvPicPr>
            <a:picLocks noChangeAspect="1"/>
          </p:cNvPicPr>
          <p:nvPr/>
        </p:nvPicPr>
        <p:blipFill>
          <a:blip r:embed="rId2"/>
          <a:stretch>
            <a:fillRect/>
          </a:stretch>
        </p:blipFill>
        <p:spPr>
          <a:xfrm>
            <a:off x="1915497" y="83977"/>
            <a:ext cx="7811342" cy="3213132"/>
          </a:xfrm>
          <a:prstGeom prst="rect">
            <a:avLst/>
          </a:prstGeom>
        </p:spPr>
      </p:pic>
    </p:spTree>
    <p:extLst>
      <p:ext uri="{BB962C8B-B14F-4D97-AF65-F5344CB8AC3E}">
        <p14:creationId xmlns:p14="http://schemas.microsoft.com/office/powerpoint/2010/main" val="65559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9A6D232-1309-4600-A284-820116679FA3}"/>
              </a:ext>
            </a:extLst>
          </p:cNvPr>
          <p:cNvSpPr txBox="1"/>
          <p:nvPr/>
        </p:nvSpPr>
        <p:spPr>
          <a:xfrm>
            <a:off x="292962" y="204186"/>
            <a:ext cx="11638625" cy="1477328"/>
          </a:xfrm>
          <a:prstGeom prst="rect">
            <a:avLst/>
          </a:prstGeom>
          <a:noFill/>
        </p:spPr>
        <p:txBody>
          <a:bodyPr wrap="square" rtlCol="0">
            <a:spAutoFit/>
          </a:bodyPr>
          <a:lstStyle/>
          <a:p>
            <a:r>
              <a:rPr lang="en-IN" dirty="0"/>
              <a:t>Annealing</a:t>
            </a:r>
          </a:p>
          <a:p>
            <a:endParaRPr lang="en-IN" dirty="0"/>
          </a:p>
          <a:p>
            <a:r>
              <a:rPr lang="en-IN" dirty="0"/>
              <a:t>While training ML models, we can use fixed learning rates. At the beginning of the training, we can use a high learning rate to make the model converge faster. However after some time, we will need a smaller learning rate to perform finer updates and find the global optimum. Reducing the learning rate during training is called annealing.</a:t>
            </a:r>
          </a:p>
        </p:txBody>
      </p:sp>
      <p:pic>
        <p:nvPicPr>
          <p:cNvPr id="3" name="図 2">
            <a:extLst>
              <a:ext uri="{FF2B5EF4-FFF2-40B4-BE49-F238E27FC236}">
                <a16:creationId xmlns:a16="http://schemas.microsoft.com/office/drawing/2014/main" id="{C202C128-DFDB-4B69-BCFE-F5D6704AA438}"/>
              </a:ext>
            </a:extLst>
          </p:cNvPr>
          <p:cNvPicPr>
            <a:picLocks noChangeAspect="1"/>
          </p:cNvPicPr>
          <p:nvPr/>
        </p:nvPicPr>
        <p:blipFill>
          <a:blip r:embed="rId2"/>
          <a:stretch>
            <a:fillRect/>
          </a:stretch>
        </p:blipFill>
        <p:spPr>
          <a:xfrm>
            <a:off x="1155807" y="1840601"/>
            <a:ext cx="8884837" cy="3720217"/>
          </a:xfrm>
          <a:prstGeom prst="rect">
            <a:avLst/>
          </a:prstGeom>
        </p:spPr>
      </p:pic>
    </p:spTree>
    <p:extLst>
      <p:ext uri="{BB962C8B-B14F-4D97-AF65-F5344CB8AC3E}">
        <p14:creationId xmlns:p14="http://schemas.microsoft.com/office/powerpoint/2010/main" val="4259016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2C4C4A3-532E-49A0-829B-F1C98A062B65}"/>
              </a:ext>
            </a:extLst>
          </p:cNvPr>
          <p:cNvPicPr>
            <a:picLocks noChangeAspect="1"/>
          </p:cNvPicPr>
          <p:nvPr/>
        </p:nvPicPr>
        <p:blipFill>
          <a:blip r:embed="rId2"/>
          <a:stretch>
            <a:fillRect/>
          </a:stretch>
        </p:blipFill>
        <p:spPr>
          <a:xfrm>
            <a:off x="0" y="182562"/>
            <a:ext cx="12192000" cy="3246438"/>
          </a:xfrm>
          <a:prstGeom prst="rect">
            <a:avLst/>
          </a:prstGeom>
        </p:spPr>
      </p:pic>
    </p:spTree>
    <p:extLst>
      <p:ext uri="{BB962C8B-B14F-4D97-AF65-F5344CB8AC3E}">
        <p14:creationId xmlns:p14="http://schemas.microsoft.com/office/powerpoint/2010/main" val="3862661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B962A7B-F13C-4434-A2B8-995B3D03E805}"/>
              </a:ext>
            </a:extLst>
          </p:cNvPr>
          <p:cNvSpPr/>
          <p:nvPr/>
        </p:nvSpPr>
        <p:spPr>
          <a:xfrm>
            <a:off x="84786" y="119394"/>
            <a:ext cx="1759841" cy="369332"/>
          </a:xfrm>
          <a:prstGeom prst="rect">
            <a:avLst/>
          </a:prstGeom>
        </p:spPr>
        <p:txBody>
          <a:bodyPr wrap="none">
            <a:spAutoFit/>
          </a:bodyPr>
          <a:lstStyle/>
          <a:p>
            <a:r>
              <a:rPr lang="en-IN" dirty="0">
                <a:solidFill>
                  <a:srgbClr val="0B0B0B"/>
                </a:solidFill>
                <a:latin typeface="var(--chakra-fonts-heading)"/>
              </a:rPr>
              <a:t>Neural Networks</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600DCB30-709D-4BDA-83C3-26421B09D313}"/>
              </a:ext>
            </a:extLst>
          </p:cNvPr>
          <p:cNvSpPr/>
          <p:nvPr/>
        </p:nvSpPr>
        <p:spPr>
          <a:xfrm>
            <a:off x="84786" y="582747"/>
            <a:ext cx="11820169" cy="1477328"/>
          </a:xfrm>
          <a:prstGeom prst="rect">
            <a:avLst/>
          </a:prstGeom>
        </p:spPr>
        <p:txBody>
          <a:bodyPr wrap="square">
            <a:spAutoFit/>
          </a:bodyPr>
          <a:lstStyle/>
          <a:p>
            <a:r>
              <a:rPr lang="en-IN" b="1" dirty="0">
                <a:solidFill>
                  <a:srgbClr val="0B0B0B"/>
                </a:solidFill>
                <a:latin typeface="Open Sans"/>
              </a:rPr>
              <a:t>Feed Forward neural networks (FFNN)</a:t>
            </a:r>
            <a:r>
              <a:rPr lang="en-IN" dirty="0">
                <a:solidFill>
                  <a:srgbClr val="0B0B0B"/>
                </a:solidFill>
                <a:latin typeface="Open Sans"/>
              </a:rPr>
              <a:t> are an extension of the logistic regression algorithm. We can think of logistic regression as a FFNN with a single layer. FFNN are stacking multiple </a:t>
            </a:r>
            <a:r>
              <a:rPr lang="en-IN" b="1" dirty="0">
                <a:solidFill>
                  <a:srgbClr val="0B0B0B"/>
                </a:solidFill>
                <a:latin typeface="Open Sans"/>
              </a:rPr>
              <a:t>hidden layers</a:t>
            </a:r>
            <a:r>
              <a:rPr lang="en-IN" dirty="0">
                <a:solidFill>
                  <a:srgbClr val="0B0B0B"/>
                </a:solidFill>
                <a:latin typeface="Open Sans"/>
              </a:rPr>
              <a:t> (any layers that's not the input or output layer) followed by non linear activation, such as the sigmoid or </a:t>
            </a:r>
            <a:r>
              <a:rPr lang="en-IN" dirty="0" err="1">
                <a:solidFill>
                  <a:srgbClr val="0B0B0B"/>
                </a:solidFill>
                <a:latin typeface="Open Sans"/>
              </a:rPr>
              <a:t>softmax</a:t>
            </a:r>
            <a:r>
              <a:rPr lang="en-IN" dirty="0">
                <a:solidFill>
                  <a:srgbClr val="0B0B0B"/>
                </a:solidFill>
                <a:latin typeface="Open Sans"/>
              </a:rPr>
              <a:t> activations.</a:t>
            </a:r>
          </a:p>
          <a:p>
            <a:r>
              <a:rPr lang="en-IN" dirty="0">
                <a:solidFill>
                  <a:srgbClr val="0B0B0B"/>
                </a:solidFill>
                <a:latin typeface="Open Sans"/>
              </a:rPr>
              <a:t>FFNN are only made of </a:t>
            </a:r>
            <a:r>
              <a:rPr lang="en-IN" b="1" dirty="0">
                <a:solidFill>
                  <a:srgbClr val="0B0B0B"/>
                </a:solidFill>
                <a:latin typeface="Open Sans"/>
              </a:rPr>
              <a:t>fully connected</a:t>
            </a:r>
            <a:r>
              <a:rPr lang="en-IN" dirty="0">
                <a:solidFill>
                  <a:srgbClr val="0B0B0B"/>
                </a:solidFill>
                <a:latin typeface="Open Sans"/>
              </a:rPr>
              <a:t> layers, where each neuron in one layer is connected to all the neurons in the previous layer.</a:t>
            </a:r>
            <a:endParaRPr lang="en-IN" b="0" i="0" dirty="0">
              <a:solidFill>
                <a:srgbClr val="0B0B0B"/>
              </a:solidFill>
              <a:effectLst/>
              <a:latin typeface="Open Sans"/>
            </a:endParaRPr>
          </a:p>
        </p:txBody>
      </p:sp>
      <p:sp>
        <p:nvSpPr>
          <p:cNvPr id="5" name="Rectangle 2">
            <a:extLst>
              <a:ext uri="{FF2B5EF4-FFF2-40B4-BE49-F238E27FC236}">
                <a16:creationId xmlns:a16="http://schemas.microsoft.com/office/drawing/2014/main" id="{C51169B0-C2F8-48B2-A196-69A0A4C364BE}"/>
              </a:ext>
            </a:extLst>
          </p:cNvPr>
          <p:cNvSpPr>
            <a:spLocks noChangeArrowheads="1"/>
          </p:cNvSpPr>
          <p:nvPr/>
        </p:nvSpPr>
        <p:spPr bwMode="auto">
          <a:xfrm>
            <a:off x="84786" y="2154096"/>
            <a:ext cx="11820168"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Let's consider a neuron in a layer of a FFNN, containing </a:t>
            </a:r>
            <a:r>
              <a:rPr kumimoji="0" lang="en-US" altLang="en-US" sz="1000" b="0" i="0" u="none" strike="noStrike" cap="none" normalizeH="0" baseline="0" dirty="0">
                <a:ln>
                  <a:noFill/>
                </a:ln>
                <a:solidFill>
                  <a:srgbClr val="0B0B0B"/>
                </a:solidFill>
                <a:effectLst/>
                <a:latin typeface="Arial Unicode MS"/>
                <a:ea typeface="var(--chakra-fonts-mono)"/>
              </a:rPr>
              <a:t>n</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neurons. The previous layer has </a:t>
            </a:r>
            <a:r>
              <a:rPr kumimoji="0" lang="en-US" altLang="en-US" sz="1000" b="0" i="0" u="none" strike="noStrike" cap="none" normalizeH="0" baseline="0" dirty="0">
                <a:ln>
                  <a:noFill/>
                </a:ln>
                <a:solidFill>
                  <a:srgbClr val="0B0B0B"/>
                </a:solidFill>
                <a:effectLst/>
                <a:latin typeface="Arial Unicode MS"/>
                <a:ea typeface="var(--chakra-fonts-mono)"/>
              </a:rPr>
              <a:t>m</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neurons.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This neuron performs a linear operation </a:t>
            </a:r>
            <a:r>
              <a:rPr kumimoji="0" lang="en-US" altLang="en-US" sz="1000" b="0" i="0" u="none" strike="noStrike" cap="none" normalizeH="0" baseline="0" dirty="0" err="1">
                <a:ln>
                  <a:noFill/>
                </a:ln>
                <a:solidFill>
                  <a:srgbClr val="0B0B0B"/>
                </a:solidFill>
                <a:effectLst/>
                <a:latin typeface="Arial Unicode MS"/>
                <a:ea typeface="var(--chakra-fonts-mono)"/>
              </a:rPr>
              <a:t>wX+b</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using the outputs of the previous layer, meaning that </a:t>
            </a:r>
            <a:r>
              <a:rPr kumimoji="0" lang="en-US" altLang="en-US" sz="1000" b="0" i="0" u="none" strike="noStrike" cap="none" normalizeH="0" baseline="0" dirty="0">
                <a:ln>
                  <a:noFill/>
                </a:ln>
                <a:solidFill>
                  <a:srgbClr val="0B0B0B"/>
                </a:solidFill>
                <a:effectLst/>
                <a:latin typeface="Arial Unicode MS"/>
                <a:ea typeface="var(--chakra-fonts-mono)"/>
              </a:rPr>
              <a:t>X</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is a </a:t>
            </a:r>
            <a:r>
              <a:rPr kumimoji="0" lang="en-US" altLang="en-US" sz="1000" b="0" i="0" u="none" strike="noStrike" cap="none" normalizeH="0" baseline="0" dirty="0">
                <a:ln>
                  <a:noFill/>
                </a:ln>
                <a:solidFill>
                  <a:srgbClr val="0B0B0B"/>
                </a:solidFill>
                <a:effectLst/>
                <a:latin typeface="Arial Unicode MS"/>
                <a:ea typeface="var(--chakra-fonts-mono)"/>
              </a:rPr>
              <a:t>mx1</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vector. Instead of looping through each one of the </a:t>
            </a:r>
            <a:r>
              <a:rPr kumimoji="0" lang="en-US" altLang="en-US" sz="1000" b="0" i="0" u="none" strike="noStrike" cap="none" normalizeH="0" baseline="0" dirty="0">
                <a:ln>
                  <a:noFill/>
                </a:ln>
                <a:solidFill>
                  <a:srgbClr val="0B0B0B"/>
                </a:solidFill>
                <a:effectLst/>
                <a:latin typeface="Arial Unicode MS"/>
                <a:ea typeface="var(--chakra-fonts-mono)"/>
              </a:rPr>
              <a:t>n</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neurons, we can use a matrix multiplication to perform all the operations at once. The output of this layer will be obtained by calculating </a:t>
            </a:r>
            <a:r>
              <a:rPr kumimoji="0" lang="en-US" altLang="en-US" sz="1000" b="0" i="0" u="none" strike="noStrike" cap="none" normalizeH="0" baseline="0" dirty="0">
                <a:ln>
                  <a:noFill/>
                </a:ln>
                <a:solidFill>
                  <a:srgbClr val="0B0B0B"/>
                </a:solidFill>
                <a:effectLst/>
                <a:latin typeface="Arial Unicode MS"/>
                <a:ea typeface="var(--chakra-fonts-mono)"/>
              </a:rPr>
              <a:t>WX+B</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where </a:t>
            </a:r>
            <a:r>
              <a:rPr kumimoji="0" lang="en-US" altLang="en-US" sz="1000" b="0" i="0" u="none" strike="noStrike" cap="none" normalizeH="0" baseline="0" dirty="0">
                <a:ln>
                  <a:noFill/>
                </a:ln>
                <a:solidFill>
                  <a:srgbClr val="0B0B0B"/>
                </a:solidFill>
                <a:effectLst/>
                <a:latin typeface="Arial Unicode MS"/>
                <a:ea typeface="var(--chakra-fonts-mono)"/>
              </a:rPr>
              <a:t>B</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is the </a:t>
            </a:r>
            <a:r>
              <a:rPr kumimoji="0" lang="en-US" altLang="en-US" sz="1000" b="0" i="0" u="none" strike="noStrike" cap="none" normalizeH="0" baseline="0" dirty="0">
                <a:ln>
                  <a:noFill/>
                </a:ln>
                <a:solidFill>
                  <a:srgbClr val="0B0B0B"/>
                </a:solidFill>
                <a:effectLst/>
                <a:latin typeface="Arial Unicode MS"/>
                <a:ea typeface="var(--chakra-fonts-mono)"/>
              </a:rPr>
              <a:t>nx1</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vector of biases and </a:t>
            </a:r>
            <a:r>
              <a:rPr kumimoji="0" lang="en-US" altLang="en-US" sz="1000" b="0" i="0" u="none" strike="noStrike" cap="none" normalizeH="0" baseline="0" dirty="0">
                <a:ln>
                  <a:noFill/>
                </a:ln>
                <a:solidFill>
                  <a:srgbClr val="0B0B0B"/>
                </a:solidFill>
                <a:effectLst/>
                <a:latin typeface="Arial Unicode MS"/>
                <a:ea typeface="var(--chakra-fonts-mono)"/>
              </a:rPr>
              <a:t>W</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is the </a:t>
            </a:r>
            <a:r>
              <a:rPr kumimoji="0" lang="en-US" altLang="en-US" sz="1000" b="0" i="0" u="none" strike="noStrike" cap="none" normalizeH="0" baseline="0" dirty="0" err="1">
                <a:ln>
                  <a:noFill/>
                </a:ln>
                <a:solidFill>
                  <a:srgbClr val="0B0B0B"/>
                </a:solidFill>
                <a:effectLst/>
                <a:latin typeface="Arial Unicode MS"/>
                <a:ea typeface="var(--chakra-fonts-mono)"/>
              </a:rPr>
              <a:t>nxm</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matrix of weights.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To simplify even further, we can incorporate the bias vector </a:t>
            </a:r>
            <a:r>
              <a:rPr kumimoji="0" lang="en-US" altLang="en-US" sz="1000" b="0" i="0" u="none" strike="noStrike" cap="none" normalizeH="0" baseline="0" dirty="0">
                <a:ln>
                  <a:noFill/>
                </a:ln>
                <a:solidFill>
                  <a:srgbClr val="0B0B0B"/>
                </a:solidFill>
                <a:effectLst/>
                <a:latin typeface="Arial Unicode MS"/>
                <a:ea typeface="var(--chakra-fonts-mono)"/>
              </a:rPr>
              <a:t>B</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in the matrix </a:t>
            </a:r>
            <a:r>
              <a:rPr kumimoji="0" lang="en-US" altLang="en-US" sz="1000" b="0" i="0" u="none" strike="noStrike" cap="none" normalizeH="0" baseline="0" dirty="0">
                <a:ln>
                  <a:noFill/>
                </a:ln>
                <a:solidFill>
                  <a:srgbClr val="0B0B0B"/>
                </a:solidFill>
                <a:effectLst/>
                <a:latin typeface="Arial Unicode MS"/>
                <a:ea typeface="var(--chakra-fonts-mono)"/>
              </a:rPr>
              <a:t>W</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such that </a:t>
            </a:r>
            <a:r>
              <a:rPr kumimoji="0" lang="en-US" altLang="en-US" sz="1000" b="0" i="0" u="none" strike="noStrike" cap="none" normalizeH="0" baseline="0" dirty="0">
                <a:ln>
                  <a:noFill/>
                </a:ln>
                <a:solidFill>
                  <a:srgbClr val="0B0B0B"/>
                </a:solidFill>
                <a:effectLst/>
                <a:latin typeface="Arial Unicode MS"/>
                <a:ea typeface="var(--chakra-fonts-mono)"/>
              </a:rPr>
              <a:t>W</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is now of dimensions </a:t>
            </a:r>
            <a:r>
              <a:rPr kumimoji="0" lang="en-US" altLang="en-US" sz="1000" b="0" i="0" u="none" strike="noStrike" cap="none" normalizeH="0" baseline="0" dirty="0" err="1">
                <a:ln>
                  <a:noFill/>
                </a:ln>
                <a:solidFill>
                  <a:srgbClr val="0B0B0B"/>
                </a:solidFill>
                <a:effectLst/>
                <a:latin typeface="Arial Unicode MS"/>
                <a:ea typeface="var(--chakra-fonts-mono)"/>
              </a:rPr>
              <a:t>nx</a:t>
            </a:r>
            <a:r>
              <a:rPr kumimoji="0" lang="en-US" altLang="en-US" sz="1000" b="0" i="0" u="none" strike="noStrike" cap="none" normalizeH="0" baseline="0" dirty="0">
                <a:ln>
                  <a:noFill/>
                </a:ln>
                <a:solidFill>
                  <a:srgbClr val="0B0B0B"/>
                </a:solidFill>
                <a:effectLst/>
                <a:latin typeface="Arial Unicode MS"/>
                <a:ea typeface="var(--chakra-fonts-mono)"/>
              </a:rPr>
              <a:t>(m+1)</a:t>
            </a:r>
            <a:r>
              <a:rPr kumimoji="0" lang="en-US" altLang="en-US" sz="800" b="0" i="0" u="none" strike="noStrike" cap="none" normalizeH="0" baseline="0" dirty="0">
                <a:ln>
                  <a:noFill/>
                </a:ln>
                <a:solidFill>
                  <a:srgbClr val="0B0B0B"/>
                </a:solidFill>
                <a:effectLst/>
                <a:ea typeface="Open Sans"/>
              </a:rPr>
              <a:t>. </a:t>
            </a:r>
            <a:r>
              <a:rPr lang="en-US" altLang="en-US" dirty="0">
                <a:solidFill>
                  <a:srgbClr val="0B0B0B"/>
                </a:solidFill>
              </a:rPr>
              <a:t>We simply need to create a new input vector X of dimensions </a:t>
            </a:r>
            <a:r>
              <a:rPr kumimoji="0" lang="en-US" altLang="en-US" sz="1000" b="0" i="0" u="none" strike="noStrike" cap="none" normalizeH="0" baseline="0" dirty="0">
                <a:ln>
                  <a:noFill/>
                </a:ln>
                <a:solidFill>
                  <a:srgbClr val="0B0B0B"/>
                </a:solidFill>
                <a:effectLst/>
                <a:latin typeface="Arial Unicode MS"/>
                <a:ea typeface="var(--chakra-fonts-mono)"/>
              </a:rPr>
              <a:t>(m+1)x1</a:t>
            </a:r>
            <a:r>
              <a:rPr kumimoji="0" lang="en-US" altLang="en-US" sz="800" b="0" i="0" u="none" strike="noStrike" cap="none" normalizeH="0" baseline="0" dirty="0">
                <a:ln>
                  <a:noFill/>
                </a:ln>
                <a:solidFill>
                  <a:srgbClr val="0B0B0B"/>
                </a:solidFill>
                <a:effectLst/>
                <a:ea typeface="Open Sans"/>
              </a:rPr>
              <a:t>, where</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a:t>
            </a:r>
            <a:r>
              <a:rPr kumimoji="0" lang="en-US" altLang="en-US" sz="1000" b="0" i="0" u="none" strike="noStrike" cap="none" normalizeH="0" baseline="0" dirty="0">
                <a:ln>
                  <a:noFill/>
                </a:ln>
                <a:solidFill>
                  <a:srgbClr val="0B0B0B"/>
                </a:solidFill>
                <a:effectLst/>
                <a:latin typeface="Arial Unicode MS"/>
                <a:ea typeface="var(--chakra-fonts-mono)"/>
              </a:rPr>
              <a:t>X[m+1]=1</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to get the same result as above.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7361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E104F52-766D-4A15-8E7B-A1AB7180DE49}"/>
              </a:ext>
            </a:extLst>
          </p:cNvPr>
          <p:cNvPicPr>
            <a:picLocks noChangeAspect="1"/>
          </p:cNvPicPr>
          <p:nvPr/>
        </p:nvPicPr>
        <p:blipFill>
          <a:blip r:embed="rId2"/>
          <a:stretch>
            <a:fillRect/>
          </a:stretch>
        </p:blipFill>
        <p:spPr>
          <a:xfrm>
            <a:off x="1822282" y="99838"/>
            <a:ext cx="6167621" cy="2562086"/>
          </a:xfrm>
          <a:prstGeom prst="rect">
            <a:avLst/>
          </a:prstGeom>
        </p:spPr>
      </p:pic>
      <p:sp>
        <p:nvSpPr>
          <p:cNvPr id="3" name="テキスト ボックス 2">
            <a:extLst>
              <a:ext uri="{FF2B5EF4-FFF2-40B4-BE49-F238E27FC236}">
                <a16:creationId xmlns:a16="http://schemas.microsoft.com/office/drawing/2014/main" id="{1B121883-612C-4152-81FC-3CBA88477F6D}"/>
              </a:ext>
            </a:extLst>
          </p:cNvPr>
          <p:cNvSpPr txBox="1"/>
          <p:nvPr/>
        </p:nvSpPr>
        <p:spPr>
          <a:xfrm>
            <a:off x="168676" y="2661924"/>
            <a:ext cx="11301274" cy="646331"/>
          </a:xfrm>
          <a:prstGeom prst="rect">
            <a:avLst/>
          </a:prstGeom>
          <a:noFill/>
        </p:spPr>
        <p:txBody>
          <a:bodyPr wrap="square" rtlCol="0">
            <a:spAutoFit/>
          </a:bodyPr>
          <a:lstStyle/>
          <a:p>
            <a:r>
              <a:rPr lang="en-IN" dirty="0"/>
              <a:t>Logistic regression is limited by linearity and number of parameters. Logistic regression may be sufficient for lot of ML problems, but some datasets require parameters with more models simply because of the complexity.</a:t>
            </a:r>
          </a:p>
        </p:txBody>
      </p:sp>
      <p:pic>
        <p:nvPicPr>
          <p:cNvPr id="4" name="図 3">
            <a:extLst>
              <a:ext uri="{FF2B5EF4-FFF2-40B4-BE49-F238E27FC236}">
                <a16:creationId xmlns:a16="http://schemas.microsoft.com/office/drawing/2014/main" id="{5747EA15-BC99-4B77-B492-057CEA5F647D}"/>
              </a:ext>
            </a:extLst>
          </p:cNvPr>
          <p:cNvPicPr>
            <a:picLocks noChangeAspect="1"/>
          </p:cNvPicPr>
          <p:nvPr/>
        </p:nvPicPr>
        <p:blipFill>
          <a:blip r:embed="rId3"/>
          <a:stretch>
            <a:fillRect/>
          </a:stretch>
        </p:blipFill>
        <p:spPr>
          <a:xfrm>
            <a:off x="1822282" y="3308255"/>
            <a:ext cx="7772596" cy="2962506"/>
          </a:xfrm>
          <a:prstGeom prst="rect">
            <a:avLst/>
          </a:prstGeom>
        </p:spPr>
      </p:pic>
    </p:spTree>
    <p:extLst>
      <p:ext uri="{BB962C8B-B14F-4D97-AF65-F5344CB8AC3E}">
        <p14:creationId xmlns:p14="http://schemas.microsoft.com/office/powerpoint/2010/main" val="3848363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CE7498A-7537-4F59-AAA2-650AF76F651B}"/>
              </a:ext>
            </a:extLst>
          </p:cNvPr>
          <p:cNvSpPr txBox="1"/>
          <p:nvPr/>
        </p:nvSpPr>
        <p:spPr>
          <a:xfrm>
            <a:off x="417250" y="310718"/>
            <a:ext cx="9463597" cy="369332"/>
          </a:xfrm>
          <a:prstGeom prst="rect">
            <a:avLst/>
          </a:prstGeom>
          <a:noFill/>
        </p:spPr>
        <p:txBody>
          <a:bodyPr wrap="square" rtlCol="0">
            <a:spAutoFit/>
          </a:bodyPr>
          <a:lstStyle/>
          <a:p>
            <a:r>
              <a:rPr lang="en-IN" dirty="0"/>
              <a:t>A network made of linear layers and activations only is called feed forward neural network.</a:t>
            </a:r>
          </a:p>
        </p:txBody>
      </p:sp>
      <p:pic>
        <p:nvPicPr>
          <p:cNvPr id="3" name="図 2">
            <a:extLst>
              <a:ext uri="{FF2B5EF4-FFF2-40B4-BE49-F238E27FC236}">
                <a16:creationId xmlns:a16="http://schemas.microsoft.com/office/drawing/2014/main" id="{627E1593-AE5F-46F9-8E26-7263F51E2A6D}"/>
              </a:ext>
            </a:extLst>
          </p:cNvPr>
          <p:cNvPicPr>
            <a:picLocks noChangeAspect="1"/>
          </p:cNvPicPr>
          <p:nvPr/>
        </p:nvPicPr>
        <p:blipFill>
          <a:blip r:embed="rId2"/>
          <a:stretch>
            <a:fillRect/>
          </a:stretch>
        </p:blipFill>
        <p:spPr>
          <a:xfrm>
            <a:off x="417250" y="777704"/>
            <a:ext cx="8780617" cy="3594541"/>
          </a:xfrm>
          <a:prstGeom prst="rect">
            <a:avLst/>
          </a:prstGeom>
        </p:spPr>
      </p:pic>
      <p:sp>
        <p:nvSpPr>
          <p:cNvPr id="4" name="テキスト ボックス 3">
            <a:extLst>
              <a:ext uri="{FF2B5EF4-FFF2-40B4-BE49-F238E27FC236}">
                <a16:creationId xmlns:a16="http://schemas.microsoft.com/office/drawing/2014/main" id="{321FD7DD-112E-4F8E-82CF-0F3A2F2CA1CF}"/>
              </a:ext>
            </a:extLst>
          </p:cNvPr>
          <p:cNvSpPr txBox="1"/>
          <p:nvPr/>
        </p:nvSpPr>
        <p:spPr>
          <a:xfrm>
            <a:off x="417249" y="4573479"/>
            <a:ext cx="11620871" cy="923330"/>
          </a:xfrm>
          <a:prstGeom prst="rect">
            <a:avLst/>
          </a:prstGeom>
          <a:noFill/>
        </p:spPr>
        <p:txBody>
          <a:bodyPr wrap="square" rtlCol="0">
            <a:spAutoFit/>
          </a:bodyPr>
          <a:lstStyle/>
          <a:p>
            <a:r>
              <a:rPr lang="en-IN" dirty="0"/>
              <a:t>The layer has 5 neurons, what that means is X is a vector of 5 elements. The coefficient W of weights which is also a vector of 5 elements. And the bias will be a vector of 1 element. We can repeat this operation for each of the 5 neurons in the second layer. So in total, we will have 25 weights and 5 biases for this layer. We can write this as a matrix operation.</a:t>
            </a:r>
          </a:p>
        </p:txBody>
      </p:sp>
    </p:spTree>
    <p:extLst>
      <p:ext uri="{BB962C8B-B14F-4D97-AF65-F5344CB8AC3E}">
        <p14:creationId xmlns:p14="http://schemas.microsoft.com/office/powerpoint/2010/main" val="27265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F1AA565-84A0-4A0E-B0AC-6321219967CB}"/>
              </a:ext>
            </a:extLst>
          </p:cNvPr>
          <p:cNvPicPr>
            <a:picLocks noChangeAspect="1"/>
          </p:cNvPicPr>
          <p:nvPr/>
        </p:nvPicPr>
        <p:blipFill>
          <a:blip r:embed="rId2"/>
          <a:stretch>
            <a:fillRect/>
          </a:stretch>
        </p:blipFill>
        <p:spPr>
          <a:xfrm>
            <a:off x="0" y="0"/>
            <a:ext cx="7131959" cy="2920707"/>
          </a:xfrm>
          <a:prstGeom prst="rect">
            <a:avLst/>
          </a:prstGeom>
        </p:spPr>
      </p:pic>
      <p:sp>
        <p:nvSpPr>
          <p:cNvPr id="3" name="テキスト ボックス 2">
            <a:extLst>
              <a:ext uri="{FF2B5EF4-FFF2-40B4-BE49-F238E27FC236}">
                <a16:creationId xmlns:a16="http://schemas.microsoft.com/office/drawing/2014/main" id="{9CC48735-A9A9-4061-9BFF-07992D6F00AD}"/>
              </a:ext>
            </a:extLst>
          </p:cNvPr>
          <p:cNvSpPr txBox="1"/>
          <p:nvPr/>
        </p:nvSpPr>
        <p:spPr>
          <a:xfrm>
            <a:off x="109722" y="3000651"/>
            <a:ext cx="11901765" cy="1200329"/>
          </a:xfrm>
          <a:prstGeom prst="rect">
            <a:avLst/>
          </a:prstGeom>
          <a:noFill/>
        </p:spPr>
        <p:txBody>
          <a:bodyPr wrap="square" rtlCol="0">
            <a:spAutoFit/>
          </a:bodyPr>
          <a:lstStyle/>
          <a:p>
            <a:r>
              <a:rPr lang="en-IN" dirty="0"/>
              <a:t>Here X is vector of outputs of first layer, B is a vector of biases and W0 is matrix of weights. Both X and B are vectors of 5 elements and W0 is a matrix of dimension 5*5 because we have 5 neurons in the first layer and 5 neuron in the second layer. We can use the bias trick to simplify this calculation. We can add one element to bias vector X =1 and we can merge the bias parameter in the w matrix. Now x is a vector of 6 elements and w is a 5*6 matrix.</a:t>
            </a:r>
          </a:p>
        </p:txBody>
      </p:sp>
      <p:pic>
        <p:nvPicPr>
          <p:cNvPr id="4" name="図 3">
            <a:extLst>
              <a:ext uri="{FF2B5EF4-FFF2-40B4-BE49-F238E27FC236}">
                <a16:creationId xmlns:a16="http://schemas.microsoft.com/office/drawing/2014/main" id="{AEBEC5E3-C288-42CB-97CA-F7B15983A9C2}"/>
              </a:ext>
            </a:extLst>
          </p:cNvPr>
          <p:cNvPicPr>
            <a:picLocks noChangeAspect="1"/>
          </p:cNvPicPr>
          <p:nvPr/>
        </p:nvPicPr>
        <p:blipFill>
          <a:blip r:embed="rId3"/>
          <a:stretch>
            <a:fillRect/>
          </a:stretch>
        </p:blipFill>
        <p:spPr>
          <a:xfrm>
            <a:off x="289588" y="4280923"/>
            <a:ext cx="5744194" cy="2421717"/>
          </a:xfrm>
          <a:prstGeom prst="rect">
            <a:avLst/>
          </a:prstGeom>
        </p:spPr>
      </p:pic>
    </p:spTree>
    <p:extLst>
      <p:ext uri="{BB962C8B-B14F-4D97-AF65-F5344CB8AC3E}">
        <p14:creationId xmlns:p14="http://schemas.microsoft.com/office/powerpoint/2010/main" val="2732367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27606AA-FC4A-4B40-91E4-576DAB61C60E}"/>
              </a:ext>
            </a:extLst>
          </p:cNvPr>
          <p:cNvSpPr/>
          <p:nvPr/>
        </p:nvSpPr>
        <p:spPr>
          <a:xfrm>
            <a:off x="96492" y="137149"/>
            <a:ext cx="2091535" cy="369332"/>
          </a:xfrm>
          <a:prstGeom prst="rect">
            <a:avLst/>
          </a:prstGeom>
        </p:spPr>
        <p:txBody>
          <a:bodyPr wrap="none">
            <a:spAutoFit/>
          </a:bodyPr>
          <a:lstStyle/>
          <a:p>
            <a:r>
              <a:rPr lang="en-IN" dirty="0">
                <a:solidFill>
                  <a:srgbClr val="0B0B0B"/>
                </a:solidFill>
                <a:latin typeface="var(--chakra-fonts-heading)"/>
              </a:rPr>
              <a:t>Activation Functions</a:t>
            </a:r>
            <a:endParaRPr lang="en-IN" b="0" i="0" dirty="0">
              <a:solidFill>
                <a:srgbClr val="0B0B0B"/>
              </a:solidFill>
              <a:effectLst/>
              <a:latin typeface="var(--chakra-fonts-heading)"/>
            </a:endParaRPr>
          </a:p>
        </p:txBody>
      </p:sp>
      <p:sp>
        <p:nvSpPr>
          <p:cNvPr id="3" name="テキスト ボックス 2">
            <a:extLst>
              <a:ext uri="{FF2B5EF4-FFF2-40B4-BE49-F238E27FC236}">
                <a16:creationId xmlns:a16="http://schemas.microsoft.com/office/drawing/2014/main" id="{EB10603E-6168-431A-9A41-D2D5A59450E2}"/>
              </a:ext>
            </a:extLst>
          </p:cNvPr>
          <p:cNvSpPr txBox="1"/>
          <p:nvPr/>
        </p:nvSpPr>
        <p:spPr>
          <a:xfrm>
            <a:off x="177553" y="772357"/>
            <a:ext cx="12014447" cy="1200329"/>
          </a:xfrm>
          <a:prstGeom prst="rect">
            <a:avLst/>
          </a:prstGeom>
          <a:noFill/>
        </p:spPr>
        <p:txBody>
          <a:bodyPr wrap="square" rtlCol="0">
            <a:spAutoFit/>
          </a:bodyPr>
          <a:lstStyle/>
          <a:p>
            <a:r>
              <a:rPr lang="en-IN" dirty="0"/>
              <a:t>Activation function takes the output of a neuron and decide if it is going to fire or not. If this feature is calculating a feature that is relevant to our classification problem, it should fire otherwise it should not. This firing or activation depends on the activation function that we use. Because we will be using an algorithm like gradient descent  to update the </a:t>
            </a:r>
            <a:r>
              <a:rPr lang="en-IN" dirty="0" err="1"/>
              <a:t>weighst</a:t>
            </a:r>
            <a:r>
              <a:rPr lang="en-IN" dirty="0"/>
              <a:t> of the neural network we want the activation function to be differentiable.</a:t>
            </a:r>
          </a:p>
        </p:txBody>
      </p:sp>
      <p:pic>
        <p:nvPicPr>
          <p:cNvPr id="4" name="図 3">
            <a:extLst>
              <a:ext uri="{FF2B5EF4-FFF2-40B4-BE49-F238E27FC236}">
                <a16:creationId xmlns:a16="http://schemas.microsoft.com/office/drawing/2014/main" id="{DE6C7B88-88D4-4BA3-85E7-3A138A6C10AA}"/>
              </a:ext>
            </a:extLst>
          </p:cNvPr>
          <p:cNvPicPr>
            <a:picLocks noChangeAspect="1"/>
          </p:cNvPicPr>
          <p:nvPr/>
        </p:nvPicPr>
        <p:blipFill>
          <a:blip r:embed="rId2"/>
          <a:stretch>
            <a:fillRect/>
          </a:stretch>
        </p:blipFill>
        <p:spPr>
          <a:xfrm>
            <a:off x="177553" y="2044528"/>
            <a:ext cx="6598051" cy="2243579"/>
          </a:xfrm>
          <a:prstGeom prst="rect">
            <a:avLst/>
          </a:prstGeom>
        </p:spPr>
      </p:pic>
    </p:spTree>
    <p:extLst>
      <p:ext uri="{BB962C8B-B14F-4D97-AF65-F5344CB8AC3E}">
        <p14:creationId xmlns:p14="http://schemas.microsoft.com/office/powerpoint/2010/main" val="2584006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2AB4E18-E569-4E98-9D0B-5CE47FBC3980}"/>
              </a:ext>
            </a:extLst>
          </p:cNvPr>
          <p:cNvPicPr>
            <a:picLocks noChangeAspect="1"/>
          </p:cNvPicPr>
          <p:nvPr/>
        </p:nvPicPr>
        <p:blipFill>
          <a:blip r:embed="rId2"/>
          <a:stretch>
            <a:fillRect/>
          </a:stretch>
        </p:blipFill>
        <p:spPr>
          <a:xfrm>
            <a:off x="0" y="0"/>
            <a:ext cx="7117164" cy="2863431"/>
          </a:xfrm>
          <a:prstGeom prst="rect">
            <a:avLst/>
          </a:prstGeom>
        </p:spPr>
      </p:pic>
      <p:pic>
        <p:nvPicPr>
          <p:cNvPr id="3" name="図 2">
            <a:extLst>
              <a:ext uri="{FF2B5EF4-FFF2-40B4-BE49-F238E27FC236}">
                <a16:creationId xmlns:a16="http://schemas.microsoft.com/office/drawing/2014/main" id="{A4FC9870-8A63-49A0-B684-BFBBB7BDBFA9}"/>
              </a:ext>
            </a:extLst>
          </p:cNvPr>
          <p:cNvPicPr>
            <a:picLocks noChangeAspect="1"/>
          </p:cNvPicPr>
          <p:nvPr/>
        </p:nvPicPr>
        <p:blipFill>
          <a:blip r:embed="rId3"/>
          <a:stretch>
            <a:fillRect/>
          </a:stretch>
        </p:blipFill>
        <p:spPr>
          <a:xfrm>
            <a:off x="105562" y="2929631"/>
            <a:ext cx="7382448" cy="3041295"/>
          </a:xfrm>
          <a:prstGeom prst="rect">
            <a:avLst/>
          </a:prstGeom>
        </p:spPr>
      </p:pic>
    </p:spTree>
    <p:extLst>
      <p:ext uri="{BB962C8B-B14F-4D97-AF65-F5344CB8AC3E}">
        <p14:creationId xmlns:p14="http://schemas.microsoft.com/office/powerpoint/2010/main" val="3830044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31C2A55-C88C-4FC1-8D93-0C6CA5A6FFB2}"/>
              </a:ext>
            </a:extLst>
          </p:cNvPr>
          <p:cNvPicPr>
            <a:picLocks noChangeAspect="1"/>
          </p:cNvPicPr>
          <p:nvPr/>
        </p:nvPicPr>
        <p:blipFill>
          <a:blip r:embed="rId2"/>
          <a:stretch>
            <a:fillRect/>
          </a:stretch>
        </p:blipFill>
        <p:spPr>
          <a:xfrm>
            <a:off x="106070" y="114860"/>
            <a:ext cx="7834824" cy="3383492"/>
          </a:xfrm>
          <a:prstGeom prst="rect">
            <a:avLst/>
          </a:prstGeom>
        </p:spPr>
      </p:pic>
      <p:pic>
        <p:nvPicPr>
          <p:cNvPr id="3" name="図 2">
            <a:extLst>
              <a:ext uri="{FF2B5EF4-FFF2-40B4-BE49-F238E27FC236}">
                <a16:creationId xmlns:a16="http://schemas.microsoft.com/office/drawing/2014/main" id="{3B5E3208-4069-4E7A-9197-1E3F3B36DF9C}"/>
              </a:ext>
            </a:extLst>
          </p:cNvPr>
          <p:cNvPicPr>
            <a:picLocks noChangeAspect="1"/>
          </p:cNvPicPr>
          <p:nvPr/>
        </p:nvPicPr>
        <p:blipFill>
          <a:blip r:embed="rId3"/>
          <a:stretch>
            <a:fillRect/>
          </a:stretch>
        </p:blipFill>
        <p:spPr>
          <a:xfrm>
            <a:off x="106069" y="3498352"/>
            <a:ext cx="7834824" cy="3244788"/>
          </a:xfrm>
          <a:prstGeom prst="rect">
            <a:avLst/>
          </a:prstGeom>
        </p:spPr>
      </p:pic>
    </p:spTree>
    <p:extLst>
      <p:ext uri="{BB962C8B-B14F-4D97-AF65-F5344CB8AC3E}">
        <p14:creationId xmlns:p14="http://schemas.microsoft.com/office/powerpoint/2010/main" val="1639776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3FC9D4B-93B8-40E9-BDF2-127894BCCD28}"/>
              </a:ext>
            </a:extLst>
          </p:cNvPr>
          <p:cNvPicPr>
            <a:picLocks noChangeAspect="1"/>
          </p:cNvPicPr>
          <p:nvPr/>
        </p:nvPicPr>
        <p:blipFill>
          <a:blip r:embed="rId2"/>
          <a:stretch>
            <a:fillRect/>
          </a:stretch>
        </p:blipFill>
        <p:spPr>
          <a:xfrm>
            <a:off x="0" y="-84006"/>
            <a:ext cx="9099612" cy="3441329"/>
          </a:xfrm>
          <a:prstGeom prst="rect">
            <a:avLst/>
          </a:prstGeom>
        </p:spPr>
      </p:pic>
      <p:pic>
        <p:nvPicPr>
          <p:cNvPr id="3" name="図 2">
            <a:extLst>
              <a:ext uri="{FF2B5EF4-FFF2-40B4-BE49-F238E27FC236}">
                <a16:creationId xmlns:a16="http://schemas.microsoft.com/office/drawing/2014/main" id="{3A39A308-BF8F-4904-8162-C200319545C9}"/>
              </a:ext>
            </a:extLst>
          </p:cNvPr>
          <p:cNvPicPr>
            <a:picLocks noChangeAspect="1"/>
          </p:cNvPicPr>
          <p:nvPr/>
        </p:nvPicPr>
        <p:blipFill>
          <a:blip r:embed="rId3"/>
          <a:stretch>
            <a:fillRect/>
          </a:stretch>
        </p:blipFill>
        <p:spPr>
          <a:xfrm>
            <a:off x="1" y="3424183"/>
            <a:ext cx="9099612" cy="3433816"/>
          </a:xfrm>
          <a:prstGeom prst="rect">
            <a:avLst/>
          </a:prstGeom>
        </p:spPr>
      </p:pic>
    </p:spTree>
    <p:extLst>
      <p:ext uri="{BB962C8B-B14F-4D97-AF65-F5344CB8AC3E}">
        <p14:creationId xmlns:p14="http://schemas.microsoft.com/office/powerpoint/2010/main" val="1216550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FD9807B-0C22-4BFE-8DFF-4117FD5642E8}"/>
              </a:ext>
            </a:extLst>
          </p:cNvPr>
          <p:cNvPicPr>
            <a:picLocks noChangeAspect="1"/>
          </p:cNvPicPr>
          <p:nvPr/>
        </p:nvPicPr>
        <p:blipFill>
          <a:blip r:embed="rId2"/>
          <a:stretch>
            <a:fillRect/>
          </a:stretch>
        </p:blipFill>
        <p:spPr>
          <a:xfrm>
            <a:off x="88776" y="38201"/>
            <a:ext cx="8149701" cy="3390799"/>
          </a:xfrm>
          <a:prstGeom prst="rect">
            <a:avLst/>
          </a:prstGeom>
        </p:spPr>
      </p:pic>
      <p:pic>
        <p:nvPicPr>
          <p:cNvPr id="3" name="図 2">
            <a:extLst>
              <a:ext uri="{FF2B5EF4-FFF2-40B4-BE49-F238E27FC236}">
                <a16:creationId xmlns:a16="http://schemas.microsoft.com/office/drawing/2014/main" id="{2E655484-BD47-4B7F-9F7E-A31AFFB9DCD8}"/>
              </a:ext>
            </a:extLst>
          </p:cNvPr>
          <p:cNvPicPr>
            <a:picLocks noChangeAspect="1"/>
          </p:cNvPicPr>
          <p:nvPr/>
        </p:nvPicPr>
        <p:blipFill>
          <a:blip r:embed="rId3"/>
          <a:stretch>
            <a:fillRect/>
          </a:stretch>
        </p:blipFill>
        <p:spPr>
          <a:xfrm>
            <a:off x="88776" y="3429000"/>
            <a:ext cx="8283884" cy="3288976"/>
          </a:xfrm>
          <a:prstGeom prst="rect">
            <a:avLst/>
          </a:prstGeom>
        </p:spPr>
      </p:pic>
    </p:spTree>
    <p:extLst>
      <p:ext uri="{BB962C8B-B14F-4D97-AF65-F5344CB8AC3E}">
        <p14:creationId xmlns:p14="http://schemas.microsoft.com/office/powerpoint/2010/main" val="2723247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29C86A9-BFBD-4C17-B811-2FF00424F248}"/>
              </a:ext>
            </a:extLst>
          </p:cNvPr>
          <p:cNvSpPr/>
          <p:nvPr/>
        </p:nvSpPr>
        <p:spPr>
          <a:xfrm>
            <a:off x="154975" y="83883"/>
            <a:ext cx="1761508" cy="369332"/>
          </a:xfrm>
          <a:prstGeom prst="rect">
            <a:avLst/>
          </a:prstGeom>
        </p:spPr>
        <p:txBody>
          <a:bodyPr wrap="none">
            <a:spAutoFit/>
          </a:bodyPr>
          <a:lstStyle/>
          <a:p>
            <a:r>
              <a:rPr lang="en-IN" dirty="0">
                <a:solidFill>
                  <a:srgbClr val="0B0B0B"/>
                </a:solidFill>
                <a:latin typeface="var(--chakra-fonts-heading)"/>
              </a:rPr>
              <a:t>Backpropagation</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2CD5C19C-423C-4D62-9D30-00E554DE1376}"/>
              </a:ext>
            </a:extLst>
          </p:cNvPr>
          <p:cNvPicPr>
            <a:picLocks noChangeAspect="1"/>
          </p:cNvPicPr>
          <p:nvPr/>
        </p:nvPicPr>
        <p:blipFill>
          <a:blip r:embed="rId2"/>
          <a:stretch>
            <a:fillRect/>
          </a:stretch>
        </p:blipFill>
        <p:spPr>
          <a:xfrm>
            <a:off x="85401" y="372862"/>
            <a:ext cx="8532613" cy="3494935"/>
          </a:xfrm>
          <a:prstGeom prst="rect">
            <a:avLst/>
          </a:prstGeom>
        </p:spPr>
      </p:pic>
      <p:sp>
        <p:nvSpPr>
          <p:cNvPr id="4" name="正方形/長方形 3">
            <a:extLst>
              <a:ext uri="{FF2B5EF4-FFF2-40B4-BE49-F238E27FC236}">
                <a16:creationId xmlns:a16="http://schemas.microsoft.com/office/drawing/2014/main" id="{4B8963C0-2671-4B19-8C92-9FA251D95511}"/>
              </a:ext>
            </a:extLst>
          </p:cNvPr>
          <p:cNvSpPr/>
          <p:nvPr/>
        </p:nvSpPr>
        <p:spPr>
          <a:xfrm>
            <a:off x="85401" y="3984686"/>
            <a:ext cx="11872820" cy="1200329"/>
          </a:xfrm>
          <a:prstGeom prst="rect">
            <a:avLst/>
          </a:prstGeom>
        </p:spPr>
        <p:txBody>
          <a:bodyPr wrap="square">
            <a:spAutoFit/>
          </a:bodyPr>
          <a:lstStyle/>
          <a:p>
            <a:r>
              <a:rPr lang="en-IN" dirty="0">
                <a:solidFill>
                  <a:srgbClr val="0B0B0B"/>
                </a:solidFill>
                <a:latin typeface="Open Sans"/>
              </a:rPr>
              <a:t>The </a:t>
            </a:r>
            <a:r>
              <a:rPr lang="en-IN" b="1" dirty="0">
                <a:solidFill>
                  <a:srgbClr val="0B0B0B"/>
                </a:solidFill>
                <a:latin typeface="Open Sans"/>
              </a:rPr>
              <a:t>chain rule</a:t>
            </a:r>
            <a:r>
              <a:rPr lang="en-IN" dirty="0">
                <a:solidFill>
                  <a:srgbClr val="0B0B0B"/>
                </a:solidFill>
                <a:latin typeface="Open Sans"/>
              </a:rPr>
              <a:t> allows you to decompose the calculation of the derivative of a composite function. Because we can think of an ANN as a giant composite function, the chain rule is at the core of the </a:t>
            </a:r>
            <a:r>
              <a:rPr lang="en-IN" b="1" dirty="0">
                <a:solidFill>
                  <a:srgbClr val="0B0B0B"/>
                </a:solidFill>
                <a:latin typeface="Open Sans"/>
              </a:rPr>
              <a:t>backpropagation</a:t>
            </a:r>
            <a:r>
              <a:rPr lang="en-IN" dirty="0">
                <a:solidFill>
                  <a:srgbClr val="0B0B0B"/>
                </a:solidFill>
                <a:latin typeface="Open Sans"/>
              </a:rPr>
              <a:t> algorithm. Backpropagation is the mechanism used to calculate the gradient of the loss with respect to each weight of the neural network.</a:t>
            </a:r>
            <a:endParaRPr lang="en-IN" dirty="0"/>
          </a:p>
        </p:txBody>
      </p:sp>
    </p:spTree>
    <p:extLst>
      <p:ext uri="{BB962C8B-B14F-4D97-AF65-F5344CB8AC3E}">
        <p14:creationId xmlns:p14="http://schemas.microsoft.com/office/powerpoint/2010/main" val="2984846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7836FED-9738-49F5-83CE-3688EBC8FB98}"/>
              </a:ext>
            </a:extLst>
          </p:cNvPr>
          <p:cNvSpPr/>
          <p:nvPr/>
        </p:nvSpPr>
        <p:spPr>
          <a:xfrm>
            <a:off x="149791" y="119394"/>
            <a:ext cx="4009046" cy="369332"/>
          </a:xfrm>
          <a:prstGeom prst="rect">
            <a:avLst/>
          </a:prstGeom>
        </p:spPr>
        <p:txBody>
          <a:bodyPr wrap="none">
            <a:spAutoFit/>
          </a:bodyPr>
          <a:lstStyle/>
          <a:p>
            <a:r>
              <a:rPr lang="en-IN" dirty="0">
                <a:solidFill>
                  <a:srgbClr val="0B0B0B"/>
                </a:solidFill>
                <a:latin typeface="var(--chakra-fonts-heading)"/>
              </a:rPr>
              <a:t>An Example Backpropagation Calculation</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5D751D1B-F494-4708-A7FB-7153BD30CC68}"/>
              </a:ext>
            </a:extLst>
          </p:cNvPr>
          <p:cNvPicPr>
            <a:picLocks noChangeAspect="1"/>
          </p:cNvPicPr>
          <p:nvPr/>
        </p:nvPicPr>
        <p:blipFill>
          <a:blip r:embed="rId2"/>
          <a:stretch>
            <a:fillRect/>
          </a:stretch>
        </p:blipFill>
        <p:spPr>
          <a:xfrm>
            <a:off x="0" y="488726"/>
            <a:ext cx="6162232" cy="2268215"/>
          </a:xfrm>
          <a:prstGeom prst="rect">
            <a:avLst/>
          </a:prstGeom>
        </p:spPr>
      </p:pic>
      <p:sp>
        <p:nvSpPr>
          <p:cNvPr id="4" name="Rectangle 1">
            <a:extLst>
              <a:ext uri="{FF2B5EF4-FFF2-40B4-BE49-F238E27FC236}">
                <a16:creationId xmlns:a16="http://schemas.microsoft.com/office/drawing/2014/main" id="{0BF964CF-11DC-4888-B210-E762E56A5F8C}"/>
              </a:ext>
            </a:extLst>
          </p:cNvPr>
          <p:cNvSpPr>
            <a:spLocks noChangeArrowheads="1"/>
          </p:cNvSpPr>
          <p:nvPr/>
        </p:nvSpPr>
        <p:spPr bwMode="auto">
          <a:xfrm>
            <a:off x="0" y="2374412"/>
            <a:ext cx="11693021"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The circuit approach is an intuitive way to understand the backpropagation algorithm. Using the chain rule, we can </a:t>
            </a:r>
            <a:r>
              <a:rPr kumimoji="0" lang="en-US" altLang="en-US" sz="1800" b="0" i="0" u="none" strike="noStrike" cap="none" normalizeH="0" baseline="0" dirty="0" err="1">
                <a:ln>
                  <a:noFill/>
                </a:ln>
                <a:solidFill>
                  <a:srgbClr val="0B0B0B"/>
                </a:solidFill>
                <a:effectLst/>
                <a:latin typeface="Arial" panose="020B0604020202020204" pitchFamily="34" charset="0"/>
                <a:ea typeface="Open Sans"/>
              </a:rPr>
              <a:t>backprogate</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the gradient from the last node to the first.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For example, the input to the third node is </a:t>
            </a:r>
            <a:r>
              <a:rPr kumimoji="0" lang="en-US" altLang="en-US" sz="1000" b="0" i="0" u="none" strike="noStrike" cap="none" normalizeH="0" baseline="0" dirty="0">
                <a:ln>
                  <a:noFill/>
                </a:ln>
                <a:solidFill>
                  <a:srgbClr val="0B0B0B"/>
                </a:solidFill>
                <a:effectLst/>
                <a:latin typeface="Arial Unicode MS"/>
                <a:ea typeface="var(--chakra-fonts-mono)"/>
              </a:rPr>
              <a:t>-2</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and this node applies the exponential function to its input. The output of this node is </a:t>
            </a:r>
            <a:r>
              <a:rPr lang="en-US" altLang="en-US" dirty="0">
                <a:solidFill>
                  <a:srgbClr val="0B0B0B"/>
                </a:solidFill>
              </a:rPr>
              <a:t>exp(-2) = 0.14. When backpropagating the gradient, we get a value of -0.77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before this node. Thanks to the chain rule, and because the derivative of the exponential function is the exponential function, we can backpropagate the gradient as </a:t>
            </a:r>
            <a:r>
              <a:rPr lang="en-US" altLang="en-US" dirty="0">
                <a:solidFill>
                  <a:srgbClr val="0B0B0B"/>
                </a:solidFill>
              </a:rPr>
              <a:t>follow: exp(-2) * (-0.77) = -0.10.</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図 4">
            <a:extLst>
              <a:ext uri="{FF2B5EF4-FFF2-40B4-BE49-F238E27FC236}">
                <a16:creationId xmlns:a16="http://schemas.microsoft.com/office/drawing/2014/main" id="{F1572EF3-51E4-4C96-8A32-CCEF0309EB48}"/>
              </a:ext>
            </a:extLst>
          </p:cNvPr>
          <p:cNvPicPr>
            <a:picLocks noChangeAspect="1"/>
          </p:cNvPicPr>
          <p:nvPr/>
        </p:nvPicPr>
        <p:blipFill>
          <a:blip r:embed="rId3"/>
          <a:stretch>
            <a:fillRect/>
          </a:stretch>
        </p:blipFill>
        <p:spPr>
          <a:xfrm>
            <a:off x="-1" y="4441371"/>
            <a:ext cx="7169523" cy="2416629"/>
          </a:xfrm>
          <a:prstGeom prst="rect">
            <a:avLst/>
          </a:prstGeom>
        </p:spPr>
      </p:pic>
    </p:spTree>
    <p:extLst>
      <p:ext uri="{BB962C8B-B14F-4D97-AF65-F5344CB8AC3E}">
        <p14:creationId xmlns:p14="http://schemas.microsoft.com/office/powerpoint/2010/main" val="3844854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5B8D7FE-A0DF-459F-8486-2D07E5595023}"/>
              </a:ext>
            </a:extLst>
          </p:cNvPr>
          <p:cNvPicPr>
            <a:picLocks noChangeAspect="1"/>
          </p:cNvPicPr>
          <p:nvPr/>
        </p:nvPicPr>
        <p:blipFill>
          <a:blip r:embed="rId2"/>
          <a:stretch>
            <a:fillRect/>
          </a:stretch>
        </p:blipFill>
        <p:spPr>
          <a:xfrm>
            <a:off x="0" y="0"/>
            <a:ext cx="12192000" cy="3280323"/>
          </a:xfrm>
          <a:prstGeom prst="rect">
            <a:avLst/>
          </a:prstGeom>
        </p:spPr>
      </p:pic>
      <p:pic>
        <p:nvPicPr>
          <p:cNvPr id="3" name="図 2">
            <a:extLst>
              <a:ext uri="{FF2B5EF4-FFF2-40B4-BE49-F238E27FC236}">
                <a16:creationId xmlns:a16="http://schemas.microsoft.com/office/drawing/2014/main" id="{9E79491D-C687-4EC3-A8DF-287B9963385C}"/>
              </a:ext>
            </a:extLst>
          </p:cNvPr>
          <p:cNvPicPr>
            <a:picLocks noChangeAspect="1"/>
          </p:cNvPicPr>
          <p:nvPr/>
        </p:nvPicPr>
        <p:blipFill>
          <a:blip r:embed="rId3"/>
          <a:stretch>
            <a:fillRect/>
          </a:stretch>
        </p:blipFill>
        <p:spPr>
          <a:xfrm>
            <a:off x="0" y="3911930"/>
            <a:ext cx="12192000" cy="2745006"/>
          </a:xfrm>
          <a:prstGeom prst="rect">
            <a:avLst/>
          </a:prstGeom>
        </p:spPr>
      </p:pic>
    </p:spTree>
    <p:extLst>
      <p:ext uri="{BB962C8B-B14F-4D97-AF65-F5344CB8AC3E}">
        <p14:creationId xmlns:p14="http://schemas.microsoft.com/office/powerpoint/2010/main" val="2538219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7A043D0-C398-4A38-9BDA-89C4600DB6B6}"/>
              </a:ext>
            </a:extLst>
          </p:cNvPr>
          <p:cNvPicPr>
            <a:picLocks noChangeAspect="1"/>
          </p:cNvPicPr>
          <p:nvPr/>
        </p:nvPicPr>
        <p:blipFill>
          <a:blip r:embed="rId2"/>
          <a:stretch>
            <a:fillRect/>
          </a:stretch>
        </p:blipFill>
        <p:spPr>
          <a:xfrm>
            <a:off x="-1" y="0"/>
            <a:ext cx="10129421" cy="4982116"/>
          </a:xfrm>
          <a:prstGeom prst="rect">
            <a:avLst/>
          </a:prstGeom>
        </p:spPr>
      </p:pic>
    </p:spTree>
    <p:extLst>
      <p:ext uri="{BB962C8B-B14F-4D97-AF65-F5344CB8AC3E}">
        <p14:creationId xmlns:p14="http://schemas.microsoft.com/office/powerpoint/2010/main" val="4061970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936B8EC-FDD5-4291-8165-B0953D32599C}"/>
              </a:ext>
            </a:extLst>
          </p:cNvPr>
          <p:cNvSpPr/>
          <p:nvPr/>
        </p:nvSpPr>
        <p:spPr>
          <a:xfrm>
            <a:off x="92245" y="146027"/>
            <a:ext cx="5455789" cy="369332"/>
          </a:xfrm>
          <a:prstGeom prst="rect">
            <a:avLst/>
          </a:prstGeom>
        </p:spPr>
        <p:txBody>
          <a:bodyPr wrap="none">
            <a:spAutoFit/>
          </a:bodyPr>
          <a:lstStyle/>
          <a:p>
            <a:r>
              <a:rPr lang="en-IN" dirty="0">
                <a:solidFill>
                  <a:srgbClr val="0B0B0B"/>
                </a:solidFill>
                <a:latin typeface="var(--chakra-fonts-heading)"/>
              </a:rPr>
              <a:t>Image Classification with a Feedforward Neural Network</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D7756321-FB2B-4DDE-AF50-37B4B418ADA6}"/>
              </a:ext>
            </a:extLst>
          </p:cNvPr>
          <p:cNvPicPr>
            <a:picLocks noChangeAspect="1"/>
          </p:cNvPicPr>
          <p:nvPr/>
        </p:nvPicPr>
        <p:blipFill>
          <a:blip r:embed="rId2"/>
          <a:stretch>
            <a:fillRect/>
          </a:stretch>
        </p:blipFill>
        <p:spPr>
          <a:xfrm>
            <a:off x="92245" y="515359"/>
            <a:ext cx="6941222" cy="3125725"/>
          </a:xfrm>
          <a:prstGeom prst="rect">
            <a:avLst/>
          </a:prstGeom>
        </p:spPr>
      </p:pic>
      <p:sp>
        <p:nvSpPr>
          <p:cNvPr id="4" name="Rectangle 1">
            <a:extLst>
              <a:ext uri="{FF2B5EF4-FFF2-40B4-BE49-F238E27FC236}">
                <a16:creationId xmlns:a16="http://schemas.microsoft.com/office/drawing/2014/main" id="{E4898585-0917-4FC7-8FC9-761E08D6D1CC}"/>
              </a:ext>
            </a:extLst>
          </p:cNvPr>
          <p:cNvSpPr>
            <a:spLocks noChangeArrowheads="1"/>
          </p:cNvSpPr>
          <p:nvPr/>
        </p:nvSpPr>
        <p:spPr bwMode="auto">
          <a:xfrm rot="10800000" flipV="1">
            <a:off x="195310" y="3687250"/>
            <a:ext cx="88451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B0B0B"/>
                </a:solidFill>
                <a:latin typeface="var(--chakra-fonts-heading)"/>
              </a:rPr>
              <a:t>Because feed forward neural networks take vectors as inputs, we need to flatten the </a:t>
            </a:r>
            <a:r>
              <a:rPr lang="en-US" altLang="en-US" dirty="0" err="1">
                <a:solidFill>
                  <a:srgbClr val="0B0B0B"/>
                </a:solidFill>
                <a:latin typeface="var(--chakra-fonts-heading)"/>
              </a:rPr>
              <a:t>HxWxC</a:t>
            </a:r>
            <a:r>
              <a:rPr lang="en-US" altLang="en-US" dirty="0">
                <a:solidFill>
                  <a:srgbClr val="0B0B0B"/>
                </a:solidFill>
                <a:latin typeface="var(--chakra-fonts-heading)"/>
              </a:rPr>
              <a:t> image to a (</a:t>
            </a:r>
            <a:r>
              <a:rPr lang="en-US" altLang="en-US" dirty="0" err="1">
                <a:solidFill>
                  <a:srgbClr val="0B0B0B"/>
                </a:solidFill>
                <a:latin typeface="var(--chakra-fonts-heading)"/>
              </a:rPr>
              <a:t>HxWxC</a:t>
            </a:r>
            <a:r>
              <a:rPr lang="en-US" altLang="en-US" dirty="0">
                <a:solidFill>
                  <a:srgbClr val="0B0B0B"/>
                </a:solidFill>
                <a:latin typeface="var(--chakra-fonts-heading)"/>
              </a:rPr>
              <a:t>)x1 vector</a:t>
            </a:r>
            <a:r>
              <a:rPr kumimoji="0" lang="en-US" altLang="en-US" sz="1200" b="0" i="0" u="none" strike="noStrike" cap="none" normalizeH="0" baseline="0" dirty="0">
                <a:ln>
                  <a:noFill/>
                </a:ln>
                <a:solidFill>
                  <a:srgbClr val="0B0B0B"/>
                </a:solidFill>
                <a:effectLst/>
                <a:latin typeface="Arial" panose="020B0604020202020204" pitchFamily="34" charset="0"/>
                <a:ea typeface="Open Sans"/>
              </a:rPr>
              <a:t>.</a:t>
            </a:r>
            <a:r>
              <a:rPr kumimoji="0" lang="en-US" altLang="en-US" sz="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4253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8E19B9C-46D5-4658-BE53-332AAC3C9DF0}"/>
              </a:ext>
            </a:extLst>
          </p:cNvPr>
          <p:cNvSpPr/>
          <p:nvPr/>
        </p:nvSpPr>
        <p:spPr>
          <a:xfrm>
            <a:off x="0" y="66128"/>
            <a:ext cx="1657954" cy="369332"/>
          </a:xfrm>
          <a:prstGeom prst="rect">
            <a:avLst/>
          </a:prstGeom>
        </p:spPr>
        <p:txBody>
          <a:bodyPr wrap="none">
            <a:spAutoFit/>
          </a:bodyPr>
          <a:lstStyle/>
          <a:p>
            <a:r>
              <a:rPr lang="en-IN" dirty="0">
                <a:solidFill>
                  <a:srgbClr val="0B0B0B"/>
                </a:solidFill>
                <a:latin typeface="var(--chakra-fonts-heading)"/>
              </a:rPr>
              <a:t>Babysit Training</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7714773A-1785-4E8F-BD07-C7F67ADBB4DD}"/>
              </a:ext>
            </a:extLst>
          </p:cNvPr>
          <p:cNvSpPr/>
          <p:nvPr/>
        </p:nvSpPr>
        <p:spPr>
          <a:xfrm>
            <a:off x="0" y="758548"/>
            <a:ext cx="12055876" cy="923330"/>
          </a:xfrm>
          <a:prstGeom prst="rect">
            <a:avLst/>
          </a:prstGeom>
        </p:spPr>
        <p:txBody>
          <a:bodyPr wrap="square">
            <a:spAutoFit/>
          </a:bodyPr>
          <a:lstStyle/>
          <a:p>
            <a:r>
              <a:rPr lang="en-IN" dirty="0">
                <a:solidFill>
                  <a:srgbClr val="0B0B0B"/>
                </a:solidFill>
                <a:latin typeface="Open Sans"/>
              </a:rPr>
              <a:t>Training neural networks is a costly and lengthy process. Because so much can go wrong when training a NN, it is critical for the ML engineer to babysit the training process. </a:t>
            </a:r>
            <a:r>
              <a:rPr lang="en-IN" b="1" dirty="0">
                <a:solidFill>
                  <a:srgbClr val="0B0B0B"/>
                </a:solidFill>
                <a:latin typeface="Open Sans"/>
              </a:rPr>
              <a:t>Visualizing the loss and the metrics</a:t>
            </a:r>
            <a:r>
              <a:rPr lang="en-IN" dirty="0">
                <a:solidFill>
                  <a:srgbClr val="0B0B0B"/>
                </a:solidFill>
                <a:latin typeface="Open Sans"/>
              </a:rPr>
              <a:t> will help identify any problems with the training process and allow for the engineer to stop, fix and restart the training.</a:t>
            </a:r>
            <a:endParaRPr lang="en-IN" dirty="0"/>
          </a:p>
        </p:txBody>
      </p:sp>
      <p:pic>
        <p:nvPicPr>
          <p:cNvPr id="4" name="図 3">
            <a:extLst>
              <a:ext uri="{FF2B5EF4-FFF2-40B4-BE49-F238E27FC236}">
                <a16:creationId xmlns:a16="http://schemas.microsoft.com/office/drawing/2014/main" id="{38B4C8FE-674B-4EEE-8F89-D6424BDF6CCC}"/>
              </a:ext>
            </a:extLst>
          </p:cNvPr>
          <p:cNvPicPr>
            <a:picLocks noChangeAspect="1"/>
          </p:cNvPicPr>
          <p:nvPr/>
        </p:nvPicPr>
        <p:blipFill>
          <a:blip r:embed="rId2"/>
          <a:stretch>
            <a:fillRect/>
          </a:stretch>
        </p:blipFill>
        <p:spPr>
          <a:xfrm>
            <a:off x="218706" y="1766655"/>
            <a:ext cx="9074568" cy="3765982"/>
          </a:xfrm>
          <a:prstGeom prst="rect">
            <a:avLst/>
          </a:prstGeom>
        </p:spPr>
      </p:pic>
    </p:spTree>
    <p:extLst>
      <p:ext uri="{BB962C8B-B14F-4D97-AF65-F5344CB8AC3E}">
        <p14:creationId xmlns:p14="http://schemas.microsoft.com/office/powerpoint/2010/main" val="251522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E291D81-3116-4E17-A72A-4E01A7C9B598}"/>
              </a:ext>
            </a:extLst>
          </p:cNvPr>
          <p:cNvPicPr>
            <a:picLocks noChangeAspect="1"/>
          </p:cNvPicPr>
          <p:nvPr/>
        </p:nvPicPr>
        <p:blipFill>
          <a:blip r:embed="rId2"/>
          <a:stretch>
            <a:fillRect/>
          </a:stretch>
        </p:blipFill>
        <p:spPr>
          <a:xfrm>
            <a:off x="0" y="210197"/>
            <a:ext cx="11772900" cy="4591050"/>
          </a:xfrm>
          <a:prstGeom prst="rect">
            <a:avLst/>
          </a:prstGeom>
        </p:spPr>
      </p:pic>
    </p:spTree>
    <p:extLst>
      <p:ext uri="{BB962C8B-B14F-4D97-AF65-F5344CB8AC3E}">
        <p14:creationId xmlns:p14="http://schemas.microsoft.com/office/powerpoint/2010/main" val="3188680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4BD183D-BAF5-46FE-B64F-5269D461B26E}"/>
              </a:ext>
            </a:extLst>
          </p:cNvPr>
          <p:cNvSpPr/>
          <p:nvPr/>
        </p:nvSpPr>
        <p:spPr>
          <a:xfrm>
            <a:off x="62144" y="3164681"/>
            <a:ext cx="9144000" cy="3693319"/>
          </a:xfrm>
          <a:prstGeom prst="rect">
            <a:avLst/>
          </a:prstGeom>
        </p:spPr>
        <p:txBody>
          <a:bodyPr wrap="square">
            <a:spAutoFit/>
          </a:bodyPr>
          <a:lstStyle/>
          <a:p>
            <a:r>
              <a:rPr lang="en-IN" dirty="0">
                <a:solidFill>
                  <a:srgbClr val="0B0B0B"/>
                </a:solidFill>
                <a:latin typeface="Open Sans"/>
              </a:rPr>
              <a:t>In this lesson, we learned about:</a:t>
            </a:r>
          </a:p>
          <a:p>
            <a:pPr>
              <a:buFont typeface="Arial" panose="020B0604020202020204" pitchFamily="34" charset="0"/>
              <a:buChar char="•"/>
            </a:pPr>
            <a:r>
              <a:rPr lang="en-IN" b="1" dirty="0">
                <a:solidFill>
                  <a:srgbClr val="0B0B0B"/>
                </a:solidFill>
                <a:latin typeface="Open Sans"/>
              </a:rPr>
              <a:t>Linear regression:</a:t>
            </a:r>
            <a:r>
              <a:rPr lang="en-IN" dirty="0">
                <a:solidFill>
                  <a:srgbClr val="0B0B0B"/>
                </a:solidFill>
                <a:latin typeface="Open Sans"/>
              </a:rPr>
              <a:t> a regression approach to model a linear relationship between two variables. We also discovered the L1 and L2 losses.</a:t>
            </a:r>
          </a:p>
          <a:p>
            <a:pPr>
              <a:buFont typeface="Arial" panose="020B0604020202020204" pitchFamily="34" charset="0"/>
              <a:buChar char="•"/>
            </a:pPr>
            <a:r>
              <a:rPr lang="en-IN" b="1" dirty="0">
                <a:solidFill>
                  <a:srgbClr val="0B0B0B"/>
                </a:solidFill>
                <a:latin typeface="Open Sans"/>
              </a:rPr>
              <a:t>Logistic regression:</a:t>
            </a:r>
            <a:r>
              <a:rPr lang="en-IN" dirty="0">
                <a:solidFill>
                  <a:srgbClr val="0B0B0B"/>
                </a:solidFill>
                <a:latin typeface="Open Sans"/>
              </a:rPr>
              <a:t> a classification algorithm and a classification loss, the Cross Entropy Loss.</a:t>
            </a:r>
          </a:p>
          <a:p>
            <a:pPr>
              <a:buFont typeface="Arial" panose="020B0604020202020204" pitchFamily="34" charset="0"/>
              <a:buChar char="•"/>
            </a:pPr>
            <a:r>
              <a:rPr lang="en-IN" b="1" dirty="0">
                <a:solidFill>
                  <a:srgbClr val="0B0B0B"/>
                </a:solidFill>
                <a:latin typeface="Open Sans"/>
              </a:rPr>
              <a:t>Optimization with gradient descent:</a:t>
            </a:r>
            <a:r>
              <a:rPr lang="en-IN" dirty="0">
                <a:solidFill>
                  <a:srgbClr val="0B0B0B"/>
                </a:solidFill>
                <a:latin typeface="Open Sans"/>
              </a:rPr>
              <a:t> an iterative algorithm to find the optimal solution of the loss minimization problem.</a:t>
            </a:r>
          </a:p>
          <a:p>
            <a:pPr>
              <a:buFont typeface="Arial" panose="020B0604020202020204" pitchFamily="34" charset="0"/>
              <a:buChar char="•"/>
            </a:pPr>
            <a:r>
              <a:rPr lang="en-IN" b="1" dirty="0">
                <a:solidFill>
                  <a:srgbClr val="0B0B0B"/>
                </a:solidFill>
                <a:latin typeface="Open Sans"/>
              </a:rPr>
              <a:t>Feed forward neural networks:</a:t>
            </a:r>
            <a:r>
              <a:rPr lang="en-IN" dirty="0">
                <a:solidFill>
                  <a:srgbClr val="0B0B0B"/>
                </a:solidFill>
                <a:latin typeface="Open Sans"/>
              </a:rPr>
              <a:t> a type of neural network made exclusively of fully connected layers.</a:t>
            </a:r>
          </a:p>
          <a:p>
            <a:pPr>
              <a:buFont typeface="Arial" panose="020B0604020202020204" pitchFamily="34" charset="0"/>
              <a:buChar char="•"/>
            </a:pPr>
            <a:r>
              <a:rPr lang="en-IN" b="1" dirty="0">
                <a:solidFill>
                  <a:srgbClr val="0B0B0B"/>
                </a:solidFill>
                <a:latin typeface="Open Sans"/>
              </a:rPr>
              <a:t>Backpropagation:</a:t>
            </a:r>
            <a:r>
              <a:rPr lang="en-IN" dirty="0">
                <a:solidFill>
                  <a:srgbClr val="0B0B0B"/>
                </a:solidFill>
                <a:latin typeface="Open Sans"/>
              </a:rPr>
              <a:t> an algorithm using the chain rule to calculate the gradient of the loss in a neural network.</a:t>
            </a:r>
          </a:p>
          <a:p>
            <a:pPr>
              <a:buFont typeface="Arial" panose="020B0604020202020204" pitchFamily="34" charset="0"/>
              <a:buChar char="•"/>
            </a:pPr>
            <a:r>
              <a:rPr lang="en-IN" b="1" dirty="0">
                <a:solidFill>
                  <a:srgbClr val="0B0B0B"/>
                </a:solidFill>
                <a:latin typeface="Open Sans"/>
              </a:rPr>
              <a:t>Image classification with a neural network:</a:t>
            </a:r>
            <a:r>
              <a:rPr lang="en-IN" dirty="0">
                <a:solidFill>
                  <a:srgbClr val="0B0B0B"/>
                </a:solidFill>
                <a:latin typeface="Open Sans"/>
              </a:rPr>
              <a:t> how to flatten an image to feed it in a feedforward NN.</a:t>
            </a:r>
            <a:endParaRPr lang="en-IN" b="0" i="0" dirty="0">
              <a:solidFill>
                <a:srgbClr val="0B0B0B"/>
              </a:solidFill>
              <a:effectLst/>
              <a:latin typeface="Open Sans"/>
            </a:endParaRPr>
          </a:p>
        </p:txBody>
      </p:sp>
      <p:pic>
        <p:nvPicPr>
          <p:cNvPr id="3" name="図 2">
            <a:extLst>
              <a:ext uri="{FF2B5EF4-FFF2-40B4-BE49-F238E27FC236}">
                <a16:creationId xmlns:a16="http://schemas.microsoft.com/office/drawing/2014/main" id="{FF0E25CB-25BB-4C11-918A-AD470D3985A1}"/>
              </a:ext>
            </a:extLst>
          </p:cNvPr>
          <p:cNvPicPr>
            <a:picLocks noChangeAspect="1"/>
          </p:cNvPicPr>
          <p:nvPr/>
        </p:nvPicPr>
        <p:blipFill>
          <a:blip r:embed="rId2"/>
          <a:stretch>
            <a:fillRect/>
          </a:stretch>
        </p:blipFill>
        <p:spPr>
          <a:xfrm>
            <a:off x="62144" y="144509"/>
            <a:ext cx="7526554" cy="3020172"/>
          </a:xfrm>
          <a:prstGeom prst="rect">
            <a:avLst/>
          </a:prstGeom>
        </p:spPr>
      </p:pic>
    </p:spTree>
    <p:extLst>
      <p:ext uri="{BB962C8B-B14F-4D97-AF65-F5344CB8AC3E}">
        <p14:creationId xmlns:p14="http://schemas.microsoft.com/office/powerpoint/2010/main" val="70894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4214DD1-1A1F-4D15-AF34-6DDFC15108BC}"/>
              </a:ext>
            </a:extLst>
          </p:cNvPr>
          <p:cNvPicPr>
            <a:picLocks noChangeAspect="1"/>
          </p:cNvPicPr>
          <p:nvPr/>
        </p:nvPicPr>
        <p:blipFill>
          <a:blip r:embed="rId2"/>
          <a:stretch>
            <a:fillRect/>
          </a:stretch>
        </p:blipFill>
        <p:spPr>
          <a:xfrm>
            <a:off x="177553" y="133165"/>
            <a:ext cx="10311449" cy="5152060"/>
          </a:xfrm>
          <a:prstGeom prst="rect">
            <a:avLst/>
          </a:prstGeom>
        </p:spPr>
      </p:pic>
    </p:spTree>
    <p:extLst>
      <p:ext uri="{BB962C8B-B14F-4D97-AF65-F5344CB8AC3E}">
        <p14:creationId xmlns:p14="http://schemas.microsoft.com/office/powerpoint/2010/main" val="2196329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6FC288C-B6FC-4B47-B5F7-5C8A9325927D}"/>
              </a:ext>
            </a:extLst>
          </p:cNvPr>
          <p:cNvPicPr>
            <a:picLocks noChangeAspect="1"/>
          </p:cNvPicPr>
          <p:nvPr/>
        </p:nvPicPr>
        <p:blipFill>
          <a:blip r:embed="rId2"/>
          <a:stretch>
            <a:fillRect/>
          </a:stretch>
        </p:blipFill>
        <p:spPr>
          <a:xfrm>
            <a:off x="1997336" y="456043"/>
            <a:ext cx="7362825" cy="5324475"/>
          </a:xfrm>
          <a:prstGeom prst="rect">
            <a:avLst/>
          </a:prstGeom>
        </p:spPr>
      </p:pic>
    </p:spTree>
    <p:extLst>
      <p:ext uri="{BB962C8B-B14F-4D97-AF65-F5344CB8AC3E}">
        <p14:creationId xmlns:p14="http://schemas.microsoft.com/office/powerpoint/2010/main" val="41492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E81E419C-D458-4614-82A8-CFD6678C30F9}"/>
              </a:ext>
            </a:extLst>
          </p:cNvPr>
          <p:cNvSpPr/>
          <p:nvPr/>
        </p:nvSpPr>
        <p:spPr>
          <a:xfrm>
            <a:off x="88777" y="3976131"/>
            <a:ext cx="11611992" cy="1754326"/>
          </a:xfrm>
          <a:prstGeom prst="rect">
            <a:avLst/>
          </a:prstGeom>
        </p:spPr>
        <p:txBody>
          <a:bodyPr wrap="square">
            <a:spAutoFit/>
          </a:bodyPr>
          <a:lstStyle/>
          <a:p>
            <a:r>
              <a:rPr lang="en-IN" dirty="0">
                <a:solidFill>
                  <a:srgbClr val="0B0B0B"/>
                </a:solidFill>
                <a:latin typeface="Open Sans"/>
              </a:rPr>
              <a:t>In this course, we will create ML </a:t>
            </a:r>
            <a:r>
              <a:rPr lang="en-IN" b="1" dirty="0">
                <a:solidFill>
                  <a:srgbClr val="0B0B0B"/>
                </a:solidFill>
                <a:latin typeface="Open Sans"/>
              </a:rPr>
              <a:t>models</a:t>
            </a:r>
            <a:r>
              <a:rPr lang="en-IN" dirty="0">
                <a:solidFill>
                  <a:srgbClr val="0B0B0B"/>
                </a:solidFill>
                <a:latin typeface="Open Sans"/>
              </a:rPr>
              <a:t> to predict an output based on an input observation. To estimate the fit of our model, a </a:t>
            </a:r>
            <a:r>
              <a:rPr lang="en-IN" b="1" dirty="0">
                <a:solidFill>
                  <a:srgbClr val="0B0B0B"/>
                </a:solidFill>
                <a:latin typeface="Open Sans"/>
              </a:rPr>
              <a:t>loss function</a:t>
            </a:r>
            <a:r>
              <a:rPr lang="en-IN" dirty="0">
                <a:solidFill>
                  <a:srgbClr val="0B0B0B"/>
                </a:solidFill>
                <a:latin typeface="Open Sans"/>
              </a:rPr>
              <a:t> will be used and the performances of the model created will be quantified with a chosen </a:t>
            </a:r>
            <a:r>
              <a:rPr lang="en-IN" b="1" dirty="0">
                <a:solidFill>
                  <a:srgbClr val="0B0B0B"/>
                </a:solidFill>
                <a:latin typeface="Open Sans"/>
              </a:rPr>
              <a:t>metric</a:t>
            </a:r>
            <a:r>
              <a:rPr lang="en-IN" dirty="0">
                <a:solidFill>
                  <a:srgbClr val="0B0B0B"/>
                </a:solidFill>
                <a:latin typeface="Open Sans"/>
              </a:rPr>
              <a:t>.</a:t>
            </a:r>
          </a:p>
          <a:p>
            <a:pPr>
              <a:buFont typeface="Arial" panose="020B0604020202020204" pitchFamily="34" charset="0"/>
              <a:buChar char="•"/>
            </a:pPr>
            <a:r>
              <a:rPr lang="en-IN" b="1" dirty="0">
                <a:solidFill>
                  <a:srgbClr val="0B0B0B"/>
                </a:solidFill>
                <a:latin typeface="Open Sans"/>
              </a:rPr>
              <a:t>Model:</a:t>
            </a:r>
            <a:r>
              <a:rPr lang="en-IN" dirty="0">
                <a:solidFill>
                  <a:srgbClr val="0B0B0B"/>
                </a:solidFill>
                <a:latin typeface="Open Sans"/>
              </a:rPr>
              <a:t> a set of computations that extracts pattern from an input.</a:t>
            </a:r>
          </a:p>
          <a:p>
            <a:pPr>
              <a:buFont typeface="Arial" panose="020B0604020202020204" pitchFamily="34" charset="0"/>
              <a:buChar char="•"/>
            </a:pPr>
            <a:r>
              <a:rPr lang="en-IN" b="1" dirty="0">
                <a:solidFill>
                  <a:srgbClr val="0B0B0B"/>
                </a:solidFill>
                <a:latin typeface="Open Sans"/>
              </a:rPr>
              <a:t>Loss function / cost function:</a:t>
            </a:r>
            <a:r>
              <a:rPr lang="en-IN" dirty="0">
                <a:solidFill>
                  <a:srgbClr val="0B0B0B"/>
                </a:solidFill>
                <a:latin typeface="Open Sans"/>
              </a:rPr>
              <a:t> A function that maps the outputs of a model to a single real number.</a:t>
            </a:r>
          </a:p>
          <a:p>
            <a:pPr>
              <a:buFont typeface="Arial" panose="020B0604020202020204" pitchFamily="34" charset="0"/>
              <a:buChar char="•"/>
            </a:pPr>
            <a:r>
              <a:rPr lang="en-IN" b="1" dirty="0">
                <a:solidFill>
                  <a:srgbClr val="0B0B0B"/>
                </a:solidFill>
                <a:latin typeface="Open Sans"/>
              </a:rPr>
              <a:t>Metric:</a:t>
            </a:r>
            <a:r>
              <a:rPr lang="en-IN" dirty="0">
                <a:solidFill>
                  <a:srgbClr val="0B0B0B"/>
                </a:solidFill>
                <a:latin typeface="Open Sans"/>
              </a:rPr>
              <a:t> a function that quantifies the performances of an algorithm.</a:t>
            </a:r>
            <a:endParaRPr lang="en-IN" b="0" i="0" dirty="0">
              <a:solidFill>
                <a:srgbClr val="0B0B0B"/>
              </a:solidFill>
              <a:effectLst/>
              <a:latin typeface="Open Sans"/>
            </a:endParaRPr>
          </a:p>
        </p:txBody>
      </p:sp>
      <p:pic>
        <p:nvPicPr>
          <p:cNvPr id="4" name="図 3">
            <a:extLst>
              <a:ext uri="{FF2B5EF4-FFF2-40B4-BE49-F238E27FC236}">
                <a16:creationId xmlns:a16="http://schemas.microsoft.com/office/drawing/2014/main" id="{BCE22C52-BC04-426D-9B45-B641794984F6}"/>
              </a:ext>
            </a:extLst>
          </p:cNvPr>
          <p:cNvPicPr>
            <a:picLocks noChangeAspect="1"/>
          </p:cNvPicPr>
          <p:nvPr/>
        </p:nvPicPr>
        <p:blipFill>
          <a:blip r:embed="rId2"/>
          <a:stretch>
            <a:fillRect/>
          </a:stretch>
        </p:blipFill>
        <p:spPr>
          <a:xfrm>
            <a:off x="221618" y="139362"/>
            <a:ext cx="10067602" cy="3691723"/>
          </a:xfrm>
          <a:prstGeom prst="rect">
            <a:avLst/>
          </a:prstGeom>
        </p:spPr>
      </p:pic>
    </p:spTree>
    <p:extLst>
      <p:ext uri="{BB962C8B-B14F-4D97-AF65-F5344CB8AC3E}">
        <p14:creationId xmlns:p14="http://schemas.microsoft.com/office/powerpoint/2010/main" val="3316174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22AC22E-4436-4244-8917-30D66C90FF15}"/>
              </a:ext>
            </a:extLst>
          </p:cNvPr>
          <p:cNvSpPr txBox="1"/>
          <p:nvPr/>
        </p:nvSpPr>
        <p:spPr>
          <a:xfrm>
            <a:off x="3879542" y="2512381"/>
            <a:ext cx="4900474" cy="369332"/>
          </a:xfrm>
          <a:prstGeom prst="rect">
            <a:avLst/>
          </a:prstGeom>
          <a:noFill/>
        </p:spPr>
        <p:txBody>
          <a:bodyPr wrap="square" rtlCol="0">
            <a:spAutoFit/>
          </a:bodyPr>
          <a:lstStyle/>
          <a:p>
            <a:r>
              <a:rPr lang="en-IN" dirty="0"/>
              <a:t>THE END</a:t>
            </a:r>
          </a:p>
        </p:txBody>
      </p:sp>
    </p:spTree>
    <p:extLst>
      <p:ext uri="{BB962C8B-B14F-4D97-AF65-F5344CB8AC3E}">
        <p14:creationId xmlns:p14="http://schemas.microsoft.com/office/powerpoint/2010/main" val="617716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50878BA-D515-478D-8E87-019A8D37E0C7}"/>
              </a:ext>
            </a:extLst>
          </p:cNvPr>
          <p:cNvSpPr/>
          <p:nvPr/>
        </p:nvSpPr>
        <p:spPr>
          <a:xfrm>
            <a:off x="0" y="4673561"/>
            <a:ext cx="12192000" cy="1754326"/>
          </a:xfrm>
          <a:prstGeom prst="rect">
            <a:avLst/>
          </a:prstGeom>
        </p:spPr>
        <p:txBody>
          <a:bodyPr wrap="square">
            <a:spAutoFit/>
          </a:bodyPr>
          <a:lstStyle/>
          <a:p>
            <a:r>
              <a:rPr lang="en-IN" dirty="0">
                <a:solidFill>
                  <a:srgbClr val="0B0B0B"/>
                </a:solidFill>
                <a:latin typeface="Open Sans"/>
              </a:rPr>
              <a:t>In this course, we will create ML </a:t>
            </a:r>
            <a:r>
              <a:rPr lang="en-IN" b="1" dirty="0">
                <a:solidFill>
                  <a:srgbClr val="0B0B0B"/>
                </a:solidFill>
                <a:latin typeface="Open Sans"/>
              </a:rPr>
              <a:t>models</a:t>
            </a:r>
            <a:r>
              <a:rPr lang="en-IN" dirty="0">
                <a:solidFill>
                  <a:srgbClr val="0B0B0B"/>
                </a:solidFill>
                <a:latin typeface="Open Sans"/>
              </a:rPr>
              <a:t> to predict an output based on an input observation. To estimate the fit of our model, a </a:t>
            </a:r>
            <a:r>
              <a:rPr lang="en-IN" b="1" dirty="0">
                <a:solidFill>
                  <a:srgbClr val="0B0B0B"/>
                </a:solidFill>
                <a:latin typeface="Open Sans"/>
              </a:rPr>
              <a:t>loss function</a:t>
            </a:r>
            <a:r>
              <a:rPr lang="en-IN" dirty="0">
                <a:solidFill>
                  <a:srgbClr val="0B0B0B"/>
                </a:solidFill>
                <a:latin typeface="Open Sans"/>
              </a:rPr>
              <a:t> will be used and the performances of the model created will be quantified with a chosen </a:t>
            </a:r>
            <a:r>
              <a:rPr lang="en-IN" b="1" dirty="0">
                <a:solidFill>
                  <a:srgbClr val="0B0B0B"/>
                </a:solidFill>
                <a:latin typeface="Open Sans"/>
              </a:rPr>
              <a:t>metric</a:t>
            </a:r>
            <a:r>
              <a:rPr lang="en-IN" dirty="0">
                <a:solidFill>
                  <a:srgbClr val="0B0B0B"/>
                </a:solidFill>
                <a:latin typeface="Open Sans"/>
              </a:rPr>
              <a:t>.</a:t>
            </a:r>
          </a:p>
          <a:p>
            <a:pPr>
              <a:buFont typeface="Arial" panose="020B0604020202020204" pitchFamily="34" charset="0"/>
              <a:buChar char="•"/>
            </a:pPr>
            <a:r>
              <a:rPr lang="en-IN" b="1" dirty="0">
                <a:solidFill>
                  <a:srgbClr val="0B0B0B"/>
                </a:solidFill>
                <a:latin typeface="Open Sans"/>
              </a:rPr>
              <a:t>Model:</a:t>
            </a:r>
            <a:r>
              <a:rPr lang="en-IN" dirty="0">
                <a:solidFill>
                  <a:srgbClr val="0B0B0B"/>
                </a:solidFill>
                <a:latin typeface="Open Sans"/>
              </a:rPr>
              <a:t> a set of computations that extracts pattern from an input.</a:t>
            </a:r>
          </a:p>
          <a:p>
            <a:pPr>
              <a:buFont typeface="Arial" panose="020B0604020202020204" pitchFamily="34" charset="0"/>
              <a:buChar char="•"/>
            </a:pPr>
            <a:r>
              <a:rPr lang="en-IN" b="1" dirty="0">
                <a:solidFill>
                  <a:srgbClr val="0B0B0B"/>
                </a:solidFill>
                <a:latin typeface="Open Sans"/>
              </a:rPr>
              <a:t>Loss function / cost function:</a:t>
            </a:r>
            <a:r>
              <a:rPr lang="en-IN" dirty="0">
                <a:solidFill>
                  <a:srgbClr val="0B0B0B"/>
                </a:solidFill>
                <a:latin typeface="Open Sans"/>
              </a:rPr>
              <a:t> A function that maps the outputs of a model to a single real number.</a:t>
            </a:r>
          </a:p>
          <a:p>
            <a:pPr>
              <a:buFont typeface="Arial" panose="020B0604020202020204" pitchFamily="34" charset="0"/>
              <a:buChar char="•"/>
            </a:pPr>
            <a:r>
              <a:rPr lang="en-IN" b="1" dirty="0">
                <a:solidFill>
                  <a:srgbClr val="0B0B0B"/>
                </a:solidFill>
                <a:latin typeface="Open Sans"/>
              </a:rPr>
              <a:t>Metric:</a:t>
            </a:r>
            <a:r>
              <a:rPr lang="en-IN" dirty="0">
                <a:solidFill>
                  <a:srgbClr val="0B0B0B"/>
                </a:solidFill>
                <a:latin typeface="Open Sans"/>
              </a:rPr>
              <a:t> a function that quantifies the performances of an algorithm.</a:t>
            </a:r>
            <a:endParaRPr lang="en-IN" b="0" i="0" dirty="0">
              <a:solidFill>
                <a:srgbClr val="0B0B0B"/>
              </a:solidFill>
              <a:effectLst/>
              <a:latin typeface="Open Sans"/>
            </a:endParaRPr>
          </a:p>
        </p:txBody>
      </p:sp>
      <p:pic>
        <p:nvPicPr>
          <p:cNvPr id="3" name="図 2">
            <a:extLst>
              <a:ext uri="{FF2B5EF4-FFF2-40B4-BE49-F238E27FC236}">
                <a16:creationId xmlns:a16="http://schemas.microsoft.com/office/drawing/2014/main" id="{E5AAAABB-14C9-4B05-AD74-AF1597630C14}"/>
              </a:ext>
            </a:extLst>
          </p:cNvPr>
          <p:cNvPicPr>
            <a:picLocks noChangeAspect="1"/>
          </p:cNvPicPr>
          <p:nvPr/>
        </p:nvPicPr>
        <p:blipFill>
          <a:blip r:embed="rId2"/>
          <a:stretch>
            <a:fillRect/>
          </a:stretch>
        </p:blipFill>
        <p:spPr>
          <a:xfrm>
            <a:off x="872370" y="430113"/>
            <a:ext cx="9384412" cy="3890916"/>
          </a:xfrm>
          <a:prstGeom prst="rect">
            <a:avLst/>
          </a:prstGeom>
        </p:spPr>
      </p:pic>
    </p:spTree>
    <p:extLst>
      <p:ext uri="{BB962C8B-B14F-4D97-AF65-F5344CB8AC3E}">
        <p14:creationId xmlns:p14="http://schemas.microsoft.com/office/powerpoint/2010/main" val="2413580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93254A6-3B60-4BFF-B700-A9FB63E09246}"/>
              </a:ext>
            </a:extLst>
          </p:cNvPr>
          <p:cNvSpPr/>
          <p:nvPr/>
        </p:nvSpPr>
        <p:spPr>
          <a:xfrm>
            <a:off x="93940" y="92761"/>
            <a:ext cx="1830309" cy="369332"/>
          </a:xfrm>
          <a:prstGeom prst="rect">
            <a:avLst/>
          </a:prstGeom>
        </p:spPr>
        <p:txBody>
          <a:bodyPr wrap="none">
            <a:spAutoFit/>
          </a:bodyPr>
          <a:lstStyle/>
          <a:p>
            <a:r>
              <a:rPr lang="en-IN" dirty="0">
                <a:solidFill>
                  <a:srgbClr val="0B0B0B"/>
                </a:solidFill>
                <a:latin typeface="var(--chakra-fonts-heading)"/>
              </a:rPr>
              <a:t>Linear Regression</a:t>
            </a:r>
            <a:endParaRPr lang="en-IN" b="0" i="0" dirty="0">
              <a:solidFill>
                <a:srgbClr val="0B0B0B"/>
              </a:solidFill>
              <a:effectLst/>
              <a:latin typeface="var(--chakra-fonts-heading)"/>
            </a:endParaRPr>
          </a:p>
        </p:txBody>
      </p:sp>
      <p:sp>
        <p:nvSpPr>
          <p:cNvPr id="5" name="Rectangle 3">
            <a:extLst>
              <a:ext uri="{FF2B5EF4-FFF2-40B4-BE49-F238E27FC236}">
                <a16:creationId xmlns:a16="http://schemas.microsoft.com/office/drawing/2014/main" id="{129E65A0-D3AE-42E8-A602-DE1294501213}"/>
              </a:ext>
            </a:extLst>
          </p:cNvPr>
          <p:cNvSpPr>
            <a:spLocks noChangeArrowheads="1"/>
          </p:cNvSpPr>
          <p:nvPr/>
        </p:nvSpPr>
        <p:spPr bwMode="auto">
          <a:xfrm>
            <a:off x="93940" y="542245"/>
            <a:ext cx="1187315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B0B0B"/>
                </a:solidFill>
                <a:effectLst/>
                <a:ea typeface="Open Sans"/>
              </a:rPr>
              <a:t>A </a:t>
            </a:r>
            <a:r>
              <a:rPr kumimoji="0" lang="en-US" altLang="en-US" sz="1600" b="1" i="0" u="none" strike="noStrike" cap="none" normalizeH="0" baseline="0" dirty="0">
                <a:ln>
                  <a:noFill/>
                </a:ln>
                <a:solidFill>
                  <a:srgbClr val="0B0B0B"/>
                </a:solidFill>
                <a:effectLst/>
                <a:ea typeface="Open Sans"/>
              </a:rPr>
              <a:t>linear regression</a:t>
            </a:r>
            <a:r>
              <a:rPr kumimoji="0" lang="en-US" altLang="en-US" sz="1600" b="0" i="0" u="none" strike="noStrike" cap="none" normalizeH="0" baseline="0" dirty="0">
                <a:ln>
                  <a:noFill/>
                </a:ln>
                <a:solidFill>
                  <a:srgbClr val="0B0B0B"/>
                </a:solidFill>
                <a:effectLst/>
                <a:ea typeface="Open Sans"/>
              </a:rPr>
              <a:t> model is a type of ML algorithm that assumes a linear relation between the input variable and the output variable. Such a model is described by two parameters, the slope </a:t>
            </a:r>
            <a:r>
              <a:rPr kumimoji="0" lang="en-US" altLang="en-US" sz="1600" b="0" i="0" u="none" strike="noStrike" cap="none" normalizeH="0" baseline="0" dirty="0">
                <a:ln>
                  <a:noFill/>
                </a:ln>
                <a:solidFill>
                  <a:schemeClr val="tx1"/>
                </a:solidFill>
                <a:effectLst/>
                <a:latin typeface="Arial Unicode MS"/>
                <a:ea typeface="var(--chakra-fonts-mono)"/>
              </a:rPr>
              <a:t>m</a:t>
            </a:r>
            <a:r>
              <a:rPr kumimoji="0" lang="en-US" altLang="en-US" sz="1600" b="0" i="0" u="none" strike="noStrike" cap="none" normalizeH="0" baseline="0" dirty="0">
                <a:ln>
                  <a:noFill/>
                </a:ln>
                <a:solidFill>
                  <a:srgbClr val="0B0B0B"/>
                </a:solidFill>
                <a:effectLst/>
                <a:ea typeface="Open Sans"/>
              </a:rPr>
              <a:t> and the intersection </a:t>
            </a:r>
            <a:r>
              <a:rPr kumimoji="0" lang="en-US" altLang="en-US" sz="1600" b="0" i="0" u="none" strike="noStrike" cap="none" normalizeH="0" baseline="0" dirty="0">
                <a:ln>
                  <a:noFill/>
                </a:ln>
                <a:solidFill>
                  <a:schemeClr val="tx1"/>
                </a:solidFill>
                <a:effectLst/>
                <a:latin typeface="Arial Unicode MS"/>
                <a:ea typeface="var(--chakra-fonts-mono)"/>
              </a:rPr>
              <a:t>b</a:t>
            </a:r>
            <a:r>
              <a:rPr kumimoji="0" lang="en-US" altLang="en-US" sz="1600" b="0" i="0" u="none" strike="noStrike" cap="none" normalizeH="0" baseline="0" dirty="0">
                <a:ln>
                  <a:noFill/>
                </a:ln>
                <a:solidFill>
                  <a:srgbClr val="0B0B0B"/>
                </a:solidFill>
                <a:effectLst/>
                <a:ea typeface="Open Sans"/>
              </a:rPr>
              <a:t> such that </a:t>
            </a:r>
            <a:r>
              <a:rPr kumimoji="0" lang="en-US" altLang="en-US" sz="1600" b="1" i="0" u="none" strike="noStrike" cap="none" normalizeH="0" baseline="0" dirty="0">
                <a:ln>
                  <a:noFill/>
                </a:ln>
                <a:solidFill>
                  <a:schemeClr val="tx1"/>
                </a:solidFill>
                <a:effectLst/>
                <a:latin typeface="Arial Unicode MS"/>
                <a:ea typeface="var(--chakra-fonts-mono)"/>
              </a:rPr>
              <a:t>y = mx +b</a:t>
            </a:r>
            <a:r>
              <a:rPr kumimoji="0" lang="en-US" altLang="en-US" sz="1600" b="0" i="0" u="none" strike="noStrike" cap="none" normalizeH="0" baseline="0" dirty="0">
                <a:ln>
                  <a:noFill/>
                </a:ln>
                <a:solidFill>
                  <a:srgbClr val="0B0B0B"/>
                </a:solidFill>
                <a:effectLst/>
                <a:ea typeface="Open Sans"/>
              </a:rPr>
              <a:t>. Fitting or training such a model requires to adjust </a:t>
            </a:r>
            <a:r>
              <a:rPr kumimoji="0" lang="en-US" altLang="en-US" sz="1600" b="0" i="0" u="none" strike="noStrike" cap="none" normalizeH="0" baseline="0" dirty="0">
                <a:ln>
                  <a:noFill/>
                </a:ln>
                <a:solidFill>
                  <a:schemeClr val="tx1"/>
                </a:solidFill>
                <a:effectLst/>
                <a:latin typeface="Arial Unicode MS"/>
                <a:ea typeface="var(--chakra-fonts-mono)"/>
              </a:rPr>
              <a:t>m</a:t>
            </a:r>
            <a:r>
              <a:rPr kumimoji="0" lang="en-US" altLang="en-US" sz="1600" b="0" i="0" u="none" strike="noStrike" cap="none" normalizeH="0" baseline="0" dirty="0">
                <a:ln>
                  <a:noFill/>
                </a:ln>
                <a:solidFill>
                  <a:srgbClr val="0B0B0B"/>
                </a:solidFill>
                <a:effectLst/>
                <a:ea typeface="Open Sans"/>
              </a:rPr>
              <a:t> and </a:t>
            </a:r>
            <a:r>
              <a:rPr kumimoji="0" lang="en-US" altLang="en-US" sz="1600" b="0" i="0" u="none" strike="noStrike" cap="none" normalizeH="0" baseline="0" dirty="0">
                <a:ln>
                  <a:noFill/>
                </a:ln>
                <a:solidFill>
                  <a:schemeClr val="tx1"/>
                </a:solidFill>
                <a:effectLst/>
                <a:latin typeface="Arial Unicode MS"/>
                <a:ea typeface="var(--chakra-fonts-mono)"/>
              </a:rPr>
              <a:t>b</a:t>
            </a:r>
            <a:r>
              <a:rPr kumimoji="0" lang="en-US" altLang="en-US" sz="1600" b="0" i="0" u="none" strike="noStrike" cap="none" normalizeH="0" baseline="0" dirty="0">
                <a:ln>
                  <a:noFill/>
                </a:ln>
                <a:solidFill>
                  <a:srgbClr val="0B0B0B"/>
                </a:solidFill>
                <a:effectLst/>
                <a:ea typeface="Open Sans"/>
              </a:rPr>
              <a:t> to minimize the chosen loss function.</a:t>
            </a:r>
            <a:r>
              <a:rPr kumimoji="0" lang="en-US" altLang="en-US" sz="10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7" name="図 6">
            <a:extLst>
              <a:ext uri="{FF2B5EF4-FFF2-40B4-BE49-F238E27FC236}">
                <a16:creationId xmlns:a16="http://schemas.microsoft.com/office/drawing/2014/main" id="{5958F7B5-967A-495E-ACEC-C73ACB5A4E8B}"/>
              </a:ext>
            </a:extLst>
          </p:cNvPr>
          <p:cNvPicPr>
            <a:picLocks noChangeAspect="1"/>
          </p:cNvPicPr>
          <p:nvPr/>
        </p:nvPicPr>
        <p:blipFill>
          <a:blip r:embed="rId2"/>
          <a:stretch>
            <a:fillRect/>
          </a:stretch>
        </p:blipFill>
        <p:spPr>
          <a:xfrm>
            <a:off x="253093" y="1453394"/>
            <a:ext cx="10309160" cy="4455378"/>
          </a:xfrm>
          <a:prstGeom prst="rect">
            <a:avLst/>
          </a:prstGeom>
        </p:spPr>
      </p:pic>
    </p:spTree>
    <p:extLst>
      <p:ext uri="{BB962C8B-B14F-4D97-AF65-F5344CB8AC3E}">
        <p14:creationId xmlns:p14="http://schemas.microsoft.com/office/powerpoint/2010/main" val="2926826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DDF4443-21F4-4E69-B2EA-247F63B824B0}"/>
              </a:ext>
            </a:extLst>
          </p:cNvPr>
          <p:cNvPicPr>
            <a:picLocks noChangeAspect="1"/>
          </p:cNvPicPr>
          <p:nvPr/>
        </p:nvPicPr>
        <p:blipFill>
          <a:blip r:embed="rId2"/>
          <a:stretch>
            <a:fillRect/>
          </a:stretch>
        </p:blipFill>
        <p:spPr>
          <a:xfrm>
            <a:off x="1617447" y="147637"/>
            <a:ext cx="7233590" cy="3011606"/>
          </a:xfrm>
          <a:prstGeom prst="rect">
            <a:avLst/>
          </a:prstGeom>
        </p:spPr>
      </p:pic>
      <p:sp>
        <p:nvSpPr>
          <p:cNvPr id="3" name="正方形/長方形 2">
            <a:extLst>
              <a:ext uri="{FF2B5EF4-FFF2-40B4-BE49-F238E27FC236}">
                <a16:creationId xmlns:a16="http://schemas.microsoft.com/office/drawing/2014/main" id="{CE298A67-A138-4ED5-9214-AB76AE109DA5}"/>
              </a:ext>
            </a:extLst>
          </p:cNvPr>
          <p:cNvSpPr/>
          <p:nvPr/>
        </p:nvSpPr>
        <p:spPr>
          <a:xfrm>
            <a:off x="213065" y="2796466"/>
            <a:ext cx="10129420" cy="2031325"/>
          </a:xfrm>
          <a:prstGeom prst="rect">
            <a:avLst/>
          </a:prstGeom>
        </p:spPr>
        <p:txBody>
          <a:bodyPr wrap="square">
            <a:spAutoFit/>
          </a:bodyPr>
          <a:lstStyle/>
          <a:p>
            <a:br>
              <a:rPr lang="en-IN" dirty="0">
                <a:solidFill>
                  <a:srgbClr val="0B0B0B"/>
                </a:solidFill>
                <a:latin typeface="Open Sans"/>
              </a:rPr>
            </a:br>
            <a:endParaRPr lang="en-IN" dirty="0">
              <a:solidFill>
                <a:srgbClr val="0B0B0B"/>
              </a:solidFill>
              <a:latin typeface="Open Sans"/>
            </a:endParaRPr>
          </a:p>
          <a:p>
            <a:r>
              <a:rPr lang="en-IN" dirty="0">
                <a:solidFill>
                  <a:srgbClr val="0B0B0B"/>
                </a:solidFill>
                <a:latin typeface="Open Sans"/>
              </a:rPr>
              <a:t>The </a:t>
            </a:r>
            <a:r>
              <a:rPr lang="en-IN" b="1" dirty="0">
                <a:solidFill>
                  <a:srgbClr val="0B0B0B"/>
                </a:solidFill>
                <a:latin typeface="Open Sans"/>
              </a:rPr>
              <a:t>Mean Squared Error (MSE)</a:t>
            </a:r>
            <a:r>
              <a:rPr lang="en-IN" dirty="0">
                <a:solidFill>
                  <a:srgbClr val="0B0B0B"/>
                </a:solidFill>
                <a:latin typeface="Open Sans"/>
              </a:rPr>
              <a:t> loss or </a:t>
            </a:r>
            <a:r>
              <a:rPr lang="en-IN" b="1" dirty="0">
                <a:solidFill>
                  <a:srgbClr val="0B0B0B"/>
                </a:solidFill>
                <a:latin typeface="Open Sans"/>
              </a:rPr>
              <a:t>L2</a:t>
            </a:r>
            <a:r>
              <a:rPr lang="en-IN" dirty="0">
                <a:solidFill>
                  <a:srgbClr val="0B0B0B"/>
                </a:solidFill>
                <a:latin typeface="Open Sans"/>
              </a:rPr>
              <a:t> loss is the one of the most common function used with linear regression algorithm. It is calculated by summing the square difference of the ground truths and the predictions. Because of the nature of the square function, this loss is very sensitive to </a:t>
            </a:r>
            <a:r>
              <a:rPr lang="en-IN" b="1" dirty="0">
                <a:solidFill>
                  <a:srgbClr val="0B0B0B"/>
                </a:solidFill>
                <a:latin typeface="Open Sans"/>
              </a:rPr>
              <a:t>outliers</a:t>
            </a:r>
            <a:r>
              <a:rPr lang="en-IN" dirty="0">
                <a:solidFill>
                  <a:srgbClr val="0B0B0B"/>
                </a:solidFill>
                <a:latin typeface="Open Sans"/>
              </a:rPr>
              <a:t> (out of distributions data points). If your dataset contains many outliers, the </a:t>
            </a:r>
            <a:r>
              <a:rPr lang="en-IN" b="1" dirty="0">
                <a:solidFill>
                  <a:srgbClr val="0B0B0B"/>
                </a:solidFill>
                <a:latin typeface="Open Sans"/>
              </a:rPr>
              <a:t>L1</a:t>
            </a:r>
            <a:r>
              <a:rPr lang="en-IN" dirty="0">
                <a:solidFill>
                  <a:srgbClr val="0B0B0B"/>
                </a:solidFill>
                <a:latin typeface="Open Sans"/>
              </a:rPr>
              <a:t> loss (absolute difference between ground truth and predictions) may be a better candidate.</a:t>
            </a:r>
            <a:endParaRPr lang="en-IN" b="0" i="0" dirty="0">
              <a:solidFill>
                <a:srgbClr val="0B0B0B"/>
              </a:solidFill>
              <a:effectLst/>
              <a:latin typeface="Open Sans"/>
            </a:endParaRPr>
          </a:p>
        </p:txBody>
      </p:sp>
    </p:spTree>
    <p:extLst>
      <p:ext uri="{BB962C8B-B14F-4D97-AF65-F5344CB8AC3E}">
        <p14:creationId xmlns:p14="http://schemas.microsoft.com/office/powerpoint/2010/main" val="600222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EB18739-DC53-45B8-94A2-46799F541D2D}"/>
              </a:ext>
            </a:extLst>
          </p:cNvPr>
          <p:cNvPicPr>
            <a:picLocks noChangeAspect="1"/>
          </p:cNvPicPr>
          <p:nvPr/>
        </p:nvPicPr>
        <p:blipFill>
          <a:blip r:embed="rId2"/>
          <a:stretch>
            <a:fillRect/>
          </a:stretch>
        </p:blipFill>
        <p:spPr>
          <a:xfrm>
            <a:off x="1817518" y="0"/>
            <a:ext cx="7983429" cy="3313757"/>
          </a:xfrm>
          <a:prstGeom prst="rect">
            <a:avLst/>
          </a:prstGeom>
        </p:spPr>
      </p:pic>
      <p:pic>
        <p:nvPicPr>
          <p:cNvPr id="3" name="図 2">
            <a:extLst>
              <a:ext uri="{FF2B5EF4-FFF2-40B4-BE49-F238E27FC236}">
                <a16:creationId xmlns:a16="http://schemas.microsoft.com/office/drawing/2014/main" id="{5ED56847-B330-4707-98D0-3CB021195D50}"/>
              </a:ext>
            </a:extLst>
          </p:cNvPr>
          <p:cNvPicPr>
            <a:picLocks noChangeAspect="1"/>
          </p:cNvPicPr>
          <p:nvPr/>
        </p:nvPicPr>
        <p:blipFill>
          <a:blip r:embed="rId3"/>
          <a:stretch>
            <a:fillRect/>
          </a:stretch>
        </p:blipFill>
        <p:spPr>
          <a:xfrm>
            <a:off x="1817518" y="3313757"/>
            <a:ext cx="8042766" cy="3300418"/>
          </a:xfrm>
          <a:prstGeom prst="rect">
            <a:avLst/>
          </a:prstGeom>
        </p:spPr>
      </p:pic>
    </p:spTree>
    <p:extLst>
      <p:ext uri="{BB962C8B-B14F-4D97-AF65-F5344CB8AC3E}">
        <p14:creationId xmlns:p14="http://schemas.microsoft.com/office/powerpoint/2010/main" val="1372424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FCBBE03-0865-4DBF-BB6E-F67B7E55BEB8}"/>
              </a:ext>
            </a:extLst>
          </p:cNvPr>
          <p:cNvPicPr>
            <a:picLocks noChangeAspect="1"/>
          </p:cNvPicPr>
          <p:nvPr/>
        </p:nvPicPr>
        <p:blipFill>
          <a:blip r:embed="rId2"/>
          <a:stretch>
            <a:fillRect/>
          </a:stretch>
        </p:blipFill>
        <p:spPr>
          <a:xfrm>
            <a:off x="106532" y="122592"/>
            <a:ext cx="11212497" cy="6195232"/>
          </a:xfrm>
          <a:prstGeom prst="rect">
            <a:avLst/>
          </a:prstGeom>
        </p:spPr>
      </p:pic>
    </p:spTree>
    <p:extLst>
      <p:ext uri="{BB962C8B-B14F-4D97-AF65-F5344CB8AC3E}">
        <p14:creationId xmlns:p14="http://schemas.microsoft.com/office/powerpoint/2010/main" val="379846225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2349</Words>
  <Application>Microsoft Office PowerPoint</Application>
  <PresentationFormat>ワイド画面</PresentationFormat>
  <Paragraphs>80</Paragraphs>
  <Slides>40</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40</vt:i4>
      </vt:variant>
    </vt:vector>
  </HeadingPairs>
  <TitlesOfParts>
    <vt:vector size="47" baseType="lpstr">
      <vt:lpstr>Arial Unicode MS</vt:lpstr>
      <vt:lpstr>Open Sans</vt:lpstr>
      <vt:lpstr>var(--chakra-fonts-heading)</vt:lpstr>
      <vt:lpstr>Arial</vt:lpstr>
      <vt:lpstr>Calibri</vt:lpstr>
      <vt:lpstr>Calibri Light</vt:lpstr>
      <vt:lpstr>Office テーマ</vt:lpstr>
      <vt:lpstr>Udacity self driving car engineer Nanodegree- Computer Vision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Udacity self driving car engineer Nanodegree- Computer Vision</dc:title>
  <dc:creator>Poluri Nikhil (Poluri Nikhilkoundinya、ＹＮ３)</dc:creator>
  <cp:lastModifiedBy>Poluri Nikhil (Poluri Nikhilkoundinya、ＹＮ３)</cp:lastModifiedBy>
  <cp:revision>75</cp:revision>
  <dcterms:created xsi:type="dcterms:W3CDTF">2024-03-12T07:08:58Z</dcterms:created>
  <dcterms:modified xsi:type="dcterms:W3CDTF">2024-03-13T00:18:00Z</dcterms:modified>
</cp:coreProperties>
</file>